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79" r:id="rId5"/>
    <p:sldId id="308" r:id="rId6"/>
    <p:sldId id="307" r:id="rId7"/>
    <p:sldId id="309" r:id="rId8"/>
    <p:sldId id="310" r:id="rId9"/>
    <p:sldId id="311" r:id="rId10"/>
    <p:sldId id="281" r:id="rId11"/>
    <p:sldId id="282" r:id="rId12"/>
    <p:sldId id="283" r:id="rId13"/>
    <p:sldId id="284" r:id="rId14"/>
    <p:sldId id="304" r:id="rId15"/>
    <p:sldId id="286" r:id="rId16"/>
    <p:sldId id="287" r:id="rId17"/>
    <p:sldId id="28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143D8D"/>
    <a:srgbClr val="000000"/>
    <a:srgbClr val="FFFFFF"/>
    <a:srgbClr val="00AEEF"/>
    <a:srgbClr val="F78F1E"/>
    <a:srgbClr val="0B79BF"/>
    <a:srgbClr val="61259E"/>
    <a:srgbClr val="77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57" autoAdjust="0"/>
  </p:normalViewPr>
  <p:slideViewPr>
    <p:cSldViewPr>
      <p:cViewPr varScale="1">
        <p:scale>
          <a:sx n="34" d="100"/>
          <a:sy n="34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Supply Expense as Percent of NPSR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94654158208111E-2"/>
          <c:y val="0.14018554831333829"/>
          <c:w val="0.86010191658852342"/>
          <c:h val="0.80877425539046277"/>
        </c:manualLayout>
      </c:layout>
      <c:lineChart>
        <c:grouping val="standard"/>
        <c:varyColors val="0"/>
        <c:ser>
          <c:idx val="0"/>
          <c:order val="0"/>
          <c:tx>
            <c:strRef>
              <c:f>'SE Per NPSR Data'!$U$5</c:f>
              <c:strCache>
                <c:ptCount val="1"/>
                <c:pt idx="0">
                  <c:v>Supply Expense as Percent of NPSR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poly"/>
            <c:order val="3"/>
            <c:dispRSqr val="0"/>
            <c:dispEq val="0"/>
          </c:trendline>
          <c:cat>
            <c:numRef>
              <c:f>'SE Per NPSR Data'!$T$6:$T$16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'SE Per NPSR Data'!$U$6:$U$16</c:f>
              <c:numCache>
                <c:formatCode>0.00%</c:formatCode>
                <c:ptCount val="11"/>
                <c:pt idx="0">
                  <c:v>0.20100000000000001</c:v>
                </c:pt>
                <c:pt idx="1">
                  <c:v>0.17799999999999999</c:v>
                </c:pt>
                <c:pt idx="2">
                  <c:v>0.1804</c:v>
                </c:pt>
                <c:pt idx="3">
                  <c:v>0.1784</c:v>
                </c:pt>
                <c:pt idx="4">
                  <c:v>0.17050000000000001</c:v>
                </c:pt>
                <c:pt idx="5">
                  <c:v>0.16120000000000001</c:v>
                </c:pt>
                <c:pt idx="6">
                  <c:v>0.161</c:v>
                </c:pt>
                <c:pt idx="7">
                  <c:v>0.16109999999999999</c:v>
                </c:pt>
                <c:pt idx="8">
                  <c:v>0.16159999999999999</c:v>
                </c:pt>
                <c:pt idx="9">
                  <c:v>0.16139999999999999</c:v>
                </c:pt>
                <c:pt idx="10">
                  <c:v>0.16139999999999999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'SE Per NPSR Data'!$V$5</c:f>
              <c:strCache>
                <c:ptCount val="1"/>
                <c:pt idx="0">
                  <c:v>Supply Expense as Percent of NPSR (Excluding Pharma)</c:v>
                </c:pt>
              </c:strCache>
            </c:strRef>
          </c:tx>
          <c:spPr>
            <a:ln>
              <a:solidFill>
                <a:srgbClr val="61259E"/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61259E"/>
              </a:solidFill>
              <a:ln>
                <a:solidFill>
                  <a:srgbClr val="61259E"/>
                </a:solidFill>
              </a:ln>
            </c:spPr>
          </c:marker>
          <c:dLbls>
            <c:dLbl>
              <c:idx val="5"/>
              <c:layout>
                <c:manualLayout>
                  <c:x val="-3.9264877863009966E-2"/>
                  <c:y val="3.2284419307661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264877863009966E-2"/>
                  <c:y val="3.6328808871543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'SE Per NPSR Data'!$T$6:$T$16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'SE Per NPSR Data'!$V$6:$V$16</c:f>
              <c:numCache>
                <c:formatCode>0.00%</c:formatCode>
                <c:ptCount val="11"/>
                <c:pt idx="0">
                  <c:v>0.15325246280969831</c:v>
                </c:pt>
                <c:pt idx="1">
                  <c:v>0.14138598865548124</c:v>
                </c:pt>
                <c:pt idx="2">
                  <c:v>0.1435037554407276</c:v>
                </c:pt>
                <c:pt idx="3">
                  <c:v>0.14095261013157659</c:v>
                </c:pt>
                <c:pt idx="4">
                  <c:v>0.13268541604396986</c:v>
                </c:pt>
                <c:pt idx="5">
                  <c:v>0.1230182301176328</c:v>
                </c:pt>
                <c:pt idx="6">
                  <c:v>0.12325143105524036</c:v>
                </c:pt>
                <c:pt idx="7">
                  <c:v>0.12161600818672925</c:v>
                </c:pt>
                <c:pt idx="8">
                  <c:v>0.1195</c:v>
                </c:pt>
                <c:pt idx="9">
                  <c:v>0.1183</c:v>
                </c:pt>
                <c:pt idx="10">
                  <c:v>0.1158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90688"/>
        <c:axId val="87092224"/>
      </c:lineChart>
      <c:lineChart>
        <c:grouping val="standard"/>
        <c:varyColors val="0"/>
        <c:ser>
          <c:idx val="2"/>
          <c:order val="2"/>
          <c:tx>
            <c:strRef>
              <c:f>'SE Per NPSR Data'!$W$5</c:f>
              <c:strCache>
                <c:ptCount val="1"/>
                <c:pt idx="0">
                  <c:v>Supply Expense as Percent of NPSR (Pharmacy Only)</c:v>
                </c:pt>
              </c:strCache>
            </c:strRef>
          </c:tx>
          <c:spPr>
            <a:ln>
              <a:solidFill>
                <a:srgbClr val="F78F1E"/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F78F1E"/>
              </a:solidFill>
              <a:ln>
                <a:solidFill>
                  <a:srgbClr val="F78F1E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'SE Per NPSR Data'!$T$6:$T$16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'SE Per NPSR Data'!$W$6:$W$16</c:f>
              <c:numCache>
                <c:formatCode>0.00%</c:formatCode>
                <c:ptCount val="11"/>
                <c:pt idx="0">
                  <c:v>#N/A</c:v>
                </c:pt>
                <c:pt idx="1">
                  <c:v>3.6633928226785427E-2</c:v>
                </c:pt>
                <c:pt idx="2">
                  <c:v>3.6863427000151043E-2</c:v>
                </c:pt>
                <c:pt idx="3">
                  <c:v>3.74014770747884E-2</c:v>
                </c:pt>
                <c:pt idx="4">
                  <c:v>3.779547418796516E-2</c:v>
                </c:pt>
                <c:pt idx="5">
                  <c:v>3.8150000000000003E-2</c:v>
                </c:pt>
                <c:pt idx="6">
                  <c:v>3.7748568944759656E-2</c:v>
                </c:pt>
                <c:pt idx="7">
                  <c:v>3.95E-2</c:v>
                </c:pt>
                <c:pt idx="8">
                  <c:v>4.2099999999999999E-2</c:v>
                </c:pt>
                <c:pt idx="9">
                  <c:v>4.3099999999999999E-2</c:v>
                </c:pt>
                <c:pt idx="10">
                  <c:v>4.5600000000000002E-2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8144"/>
        <c:axId val="87716608"/>
      </c:lineChart>
      <c:catAx>
        <c:axId val="870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092224"/>
        <c:crosses val="autoZero"/>
        <c:auto val="1"/>
        <c:lblAlgn val="ctr"/>
        <c:lblOffset val="100"/>
        <c:noMultiLvlLbl val="0"/>
      </c:catAx>
      <c:valAx>
        <c:axId val="87092224"/>
        <c:scaling>
          <c:orientation val="minMax"/>
          <c:max val="0.21000000000000002"/>
          <c:min val="0.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7090688"/>
        <c:crosses val="autoZero"/>
        <c:crossBetween val="between"/>
      </c:valAx>
      <c:valAx>
        <c:axId val="87716608"/>
        <c:scaling>
          <c:orientation val="minMax"/>
          <c:max val="6.5000000000000016E-2"/>
          <c:min val="3.0000000000000006E-2"/>
        </c:scaling>
        <c:delete val="0"/>
        <c:axPos val="r"/>
        <c:numFmt formatCode="0.00%" sourceLinked="1"/>
        <c:majorTickMark val="out"/>
        <c:minorTickMark val="none"/>
        <c:tickLblPos val="nextTo"/>
        <c:crossAx val="87718144"/>
        <c:crosses val="max"/>
        <c:crossBetween val="between"/>
      </c:valAx>
      <c:catAx>
        <c:axId val="87718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7166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"/>
          <c:y val="6.6186435212939487E-2"/>
          <c:w val="1"/>
          <c:h val="7.7649731979577419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0.0366</cdr:x>
      <cdr:y>0.10539</cdr:y>
    </cdr:from>
    <cdr:to>
      <cdr:x>0.06964</cdr:x>
      <cdr:y>0.10539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17461" y="661871"/>
          <a:ext cx="28656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7840" cy="46643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5"/>
            <a:ext cx="3037840" cy="46643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C60D1E8F-BC9D-4648-8F6B-3A398263F70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8" tIns="46374" rIns="92748" bIns="463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2748" tIns="46374" rIns="92748" bIns="463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A0FEFF38-B6C5-4DAE-82EF-E081F03B9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5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slide around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38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5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68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3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3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140 acute care facilities</a:t>
            </a:r>
          </a:p>
          <a:p>
            <a:r>
              <a:rPr lang="en-US" dirty="0" smtClean="0"/>
              <a:t>1,900 sites</a:t>
            </a:r>
            <a:r>
              <a:rPr lang="en-US" baseline="0" dirty="0" smtClean="0"/>
              <a:t> of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5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6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FF38-B6C5-4DAE-82EF-E081F03B9E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99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6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2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D168-0302-4566-AD2E-9042E916E8D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5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ene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-1" r="4776"/>
          <a:stretch/>
        </p:blipFill>
        <p:spPr>
          <a:xfrm flipH="1">
            <a:off x="0" y="-1"/>
            <a:ext cx="9144000" cy="65150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7315200" cy="651510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807" y="1524000"/>
            <a:ext cx="5845968" cy="1238082"/>
          </a:xfrm>
        </p:spPr>
        <p:txBody>
          <a:bodyPr wrap="square" lIns="0" tIns="0" rIns="0" bIns="0" anchor="b">
            <a:noAutofit/>
          </a:bodyPr>
          <a:lstStyle>
            <a:lvl1pPr>
              <a:defRPr lang="en-US" sz="2800" dirty="0">
                <a:latin typeface="+mj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95000"/>
              </a:lnSpc>
              <a:spcAft>
                <a:spcPts val="20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07" y="2890838"/>
            <a:ext cx="5845968" cy="1249362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the Presenter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927600"/>
            <a:ext cx="9144000" cy="984250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75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354808" y="5115951"/>
            <a:ext cx="1776411" cy="610955"/>
            <a:chOff x="426" y="2942"/>
            <a:chExt cx="1416" cy="487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26" y="2942"/>
              <a:ext cx="442" cy="485"/>
            </a:xfrm>
            <a:custGeom>
              <a:avLst/>
              <a:gdLst>
                <a:gd name="T0" fmla="*/ 589 w 932"/>
                <a:gd name="T1" fmla="*/ 579 h 1020"/>
                <a:gd name="T2" fmla="*/ 825 w 932"/>
                <a:gd name="T3" fmla="*/ 314 h 1020"/>
                <a:gd name="T4" fmla="*/ 435 w 932"/>
                <a:gd name="T5" fmla="*/ 0 h 1020"/>
                <a:gd name="T6" fmla="*/ 0 w 932"/>
                <a:gd name="T7" fmla="*/ 0 h 1020"/>
                <a:gd name="T8" fmla="*/ 0 w 932"/>
                <a:gd name="T9" fmla="*/ 329 h 1020"/>
                <a:gd name="T10" fmla="*/ 132 w 932"/>
                <a:gd name="T11" fmla="*/ 223 h 1020"/>
                <a:gd name="T12" fmla="*/ 292 w 932"/>
                <a:gd name="T13" fmla="*/ 194 h 1020"/>
                <a:gd name="T14" fmla="*/ 290 w 932"/>
                <a:gd name="T15" fmla="*/ 8 h 1020"/>
                <a:gd name="T16" fmla="*/ 595 w 932"/>
                <a:gd name="T17" fmla="*/ 302 h 1020"/>
                <a:gd name="T18" fmla="*/ 292 w 932"/>
                <a:gd name="T19" fmla="*/ 581 h 1020"/>
                <a:gd name="T20" fmla="*/ 292 w 932"/>
                <a:gd name="T21" fmla="*/ 400 h 1020"/>
                <a:gd name="T22" fmla="*/ 156 w 932"/>
                <a:gd name="T23" fmla="*/ 448 h 1020"/>
                <a:gd name="T24" fmla="*/ 10 w 932"/>
                <a:gd name="T25" fmla="*/ 645 h 1020"/>
                <a:gd name="T26" fmla="*/ 0 w 932"/>
                <a:gd name="T27" fmla="*/ 722 h 1020"/>
                <a:gd name="T28" fmla="*/ 0 w 932"/>
                <a:gd name="T29" fmla="*/ 1020 h 1020"/>
                <a:gd name="T30" fmla="*/ 291 w 932"/>
                <a:gd name="T31" fmla="*/ 1020 h 1020"/>
                <a:gd name="T32" fmla="*/ 292 w 932"/>
                <a:gd name="T33" fmla="*/ 591 h 1020"/>
                <a:gd name="T34" fmla="*/ 292 w 932"/>
                <a:gd name="T35" fmla="*/ 591 h 1020"/>
                <a:gd name="T36" fmla="*/ 569 w 932"/>
                <a:gd name="T37" fmla="*/ 1020 h 1020"/>
                <a:gd name="T38" fmla="*/ 932 w 932"/>
                <a:gd name="T39" fmla="*/ 1020 h 1020"/>
                <a:gd name="T40" fmla="*/ 589 w 932"/>
                <a:gd name="T41" fmla="*/ 57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2" h="1020">
                  <a:moveTo>
                    <a:pt x="589" y="579"/>
                  </a:moveTo>
                  <a:cubicBezTo>
                    <a:pt x="748" y="553"/>
                    <a:pt x="825" y="454"/>
                    <a:pt x="825" y="314"/>
                  </a:cubicBezTo>
                  <a:cubicBezTo>
                    <a:pt x="825" y="96"/>
                    <a:pt x="657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6" y="319"/>
                    <a:pt x="42" y="260"/>
                    <a:pt x="132" y="223"/>
                  </a:cubicBezTo>
                  <a:cubicBezTo>
                    <a:pt x="229" y="181"/>
                    <a:pt x="292" y="194"/>
                    <a:pt x="292" y="19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2" y="400"/>
                    <a:pt x="292" y="400"/>
                    <a:pt x="292" y="400"/>
                  </a:cubicBezTo>
                  <a:cubicBezTo>
                    <a:pt x="292" y="400"/>
                    <a:pt x="254" y="385"/>
                    <a:pt x="156" y="448"/>
                  </a:cubicBezTo>
                  <a:cubicBezTo>
                    <a:pt x="58" y="512"/>
                    <a:pt x="20" y="582"/>
                    <a:pt x="10" y="645"/>
                  </a:cubicBezTo>
                  <a:cubicBezTo>
                    <a:pt x="4" y="681"/>
                    <a:pt x="1" y="706"/>
                    <a:pt x="0" y="722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1" y="1020"/>
                    <a:pt x="291" y="1020"/>
                    <a:pt x="291" y="1020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569" y="1020"/>
                    <a:pt x="569" y="1020"/>
                    <a:pt x="569" y="1020"/>
                  </a:cubicBezTo>
                  <a:cubicBezTo>
                    <a:pt x="932" y="1020"/>
                    <a:pt x="932" y="1020"/>
                    <a:pt x="932" y="1020"/>
                  </a:cubicBezTo>
                  <a:lnTo>
                    <a:pt x="589" y="5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77" y="2942"/>
              <a:ext cx="114" cy="140"/>
            </a:xfrm>
            <a:custGeom>
              <a:avLst/>
              <a:gdLst>
                <a:gd name="T0" fmla="*/ 47 w 114"/>
                <a:gd name="T1" fmla="*/ 18 h 140"/>
                <a:gd name="T2" fmla="*/ 0 w 114"/>
                <a:gd name="T3" fmla="*/ 18 h 140"/>
                <a:gd name="T4" fmla="*/ 0 w 114"/>
                <a:gd name="T5" fmla="*/ 0 h 140"/>
                <a:gd name="T6" fmla="*/ 114 w 114"/>
                <a:gd name="T7" fmla="*/ 0 h 140"/>
                <a:gd name="T8" fmla="*/ 114 w 114"/>
                <a:gd name="T9" fmla="*/ 18 h 140"/>
                <a:gd name="T10" fmla="*/ 66 w 114"/>
                <a:gd name="T11" fmla="*/ 18 h 140"/>
                <a:gd name="T12" fmla="*/ 66 w 114"/>
                <a:gd name="T13" fmla="*/ 140 h 140"/>
                <a:gd name="T14" fmla="*/ 47 w 114"/>
                <a:gd name="T15" fmla="*/ 140 h 140"/>
                <a:gd name="T16" fmla="*/ 47 w 114"/>
                <a:gd name="T1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40">
                  <a:moveTo>
                    <a:pt x="4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66" y="18"/>
                  </a:lnTo>
                  <a:lnTo>
                    <a:pt x="66" y="140"/>
                  </a:lnTo>
                  <a:lnTo>
                    <a:pt x="47" y="140"/>
                  </a:lnTo>
                  <a:lnTo>
                    <a:pt x="4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03" y="2942"/>
              <a:ext cx="111" cy="140"/>
            </a:xfrm>
            <a:custGeom>
              <a:avLst/>
              <a:gdLst>
                <a:gd name="T0" fmla="*/ 0 w 111"/>
                <a:gd name="T1" fmla="*/ 0 h 140"/>
                <a:gd name="T2" fmla="*/ 19 w 111"/>
                <a:gd name="T3" fmla="*/ 0 h 140"/>
                <a:gd name="T4" fmla="*/ 19 w 111"/>
                <a:gd name="T5" fmla="*/ 62 h 140"/>
                <a:gd name="T6" fmla="*/ 91 w 111"/>
                <a:gd name="T7" fmla="*/ 62 h 140"/>
                <a:gd name="T8" fmla="*/ 91 w 111"/>
                <a:gd name="T9" fmla="*/ 0 h 140"/>
                <a:gd name="T10" fmla="*/ 111 w 111"/>
                <a:gd name="T11" fmla="*/ 0 h 140"/>
                <a:gd name="T12" fmla="*/ 111 w 111"/>
                <a:gd name="T13" fmla="*/ 140 h 140"/>
                <a:gd name="T14" fmla="*/ 91 w 111"/>
                <a:gd name="T15" fmla="*/ 140 h 140"/>
                <a:gd name="T16" fmla="*/ 91 w 111"/>
                <a:gd name="T17" fmla="*/ 79 h 140"/>
                <a:gd name="T18" fmla="*/ 19 w 111"/>
                <a:gd name="T19" fmla="*/ 79 h 140"/>
                <a:gd name="T20" fmla="*/ 19 w 111"/>
                <a:gd name="T21" fmla="*/ 140 h 140"/>
                <a:gd name="T22" fmla="*/ 0 w 111"/>
                <a:gd name="T23" fmla="*/ 140 h 140"/>
                <a:gd name="T24" fmla="*/ 0 w 111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lnTo>
                    <a:pt x="19" y="0"/>
                  </a:lnTo>
                  <a:lnTo>
                    <a:pt x="19" y="62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11" y="140"/>
                  </a:lnTo>
                  <a:lnTo>
                    <a:pt x="91" y="140"/>
                  </a:lnTo>
                  <a:lnTo>
                    <a:pt x="91" y="79"/>
                  </a:lnTo>
                  <a:lnTo>
                    <a:pt x="19" y="79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143" y="2942"/>
              <a:ext cx="84" cy="140"/>
            </a:xfrm>
            <a:custGeom>
              <a:avLst/>
              <a:gdLst>
                <a:gd name="T0" fmla="*/ 0 w 84"/>
                <a:gd name="T1" fmla="*/ 0 h 140"/>
                <a:gd name="T2" fmla="*/ 81 w 84"/>
                <a:gd name="T3" fmla="*/ 0 h 140"/>
                <a:gd name="T4" fmla="*/ 81 w 84"/>
                <a:gd name="T5" fmla="*/ 18 h 140"/>
                <a:gd name="T6" fmla="*/ 20 w 84"/>
                <a:gd name="T7" fmla="*/ 18 h 140"/>
                <a:gd name="T8" fmla="*/ 20 w 84"/>
                <a:gd name="T9" fmla="*/ 61 h 140"/>
                <a:gd name="T10" fmla="*/ 70 w 84"/>
                <a:gd name="T11" fmla="*/ 61 h 140"/>
                <a:gd name="T12" fmla="*/ 70 w 84"/>
                <a:gd name="T13" fmla="*/ 78 h 140"/>
                <a:gd name="T14" fmla="*/ 20 w 84"/>
                <a:gd name="T15" fmla="*/ 78 h 140"/>
                <a:gd name="T16" fmla="*/ 20 w 84"/>
                <a:gd name="T17" fmla="*/ 123 h 140"/>
                <a:gd name="T18" fmla="*/ 84 w 84"/>
                <a:gd name="T19" fmla="*/ 123 h 140"/>
                <a:gd name="T20" fmla="*/ 84 w 84"/>
                <a:gd name="T21" fmla="*/ 140 h 140"/>
                <a:gd name="T22" fmla="*/ 0 w 84"/>
                <a:gd name="T23" fmla="*/ 140 h 140"/>
                <a:gd name="T24" fmla="*/ 0 w 8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0">
                  <a:moveTo>
                    <a:pt x="0" y="0"/>
                  </a:moveTo>
                  <a:lnTo>
                    <a:pt x="81" y="0"/>
                  </a:lnTo>
                  <a:lnTo>
                    <a:pt x="81" y="18"/>
                  </a:lnTo>
                  <a:lnTo>
                    <a:pt x="20" y="18"/>
                  </a:lnTo>
                  <a:lnTo>
                    <a:pt x="20" y="61"/>
                  </a:lnTo>
                  <a:lnTo>
                    <a:pt x="70" y="61"/>
                  </a:lnTo>
                  <a:lnTo>
                    <a:pt x="70" y="78"/>
                  </a:lnTo>
                  <a:lnTo>
                    <a:pt x="20" y="78"/>
                  </a:lnTo>
                  <a:lnTo>
                    <a:pt x="20" y="123"/>
                  </a:lnTo>
                  <a:lnTo>
                    <a:pt x="84" y="123"/>
                  </a:lnTo>
                  <a:lnTo>
                    <a:pt x="8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96" y="3114"/>
              <a:ext cx="100" cy="139"/>
            </a:xfrm>
            <a:custGeom>
              <a:avLst/>
              <a:gdLst>
                <a:gd name="T0" fmla="*/ 0 w 211"/>
                <a:gd name="T1" fmla="*/ 0 h 293"/>
                <a:gd name="T2" fmla="*/ 89 w 211"/>
                <a:gd name="T3" fmla="*/ 0 h 293"/>
                <a:gd name="T4" fmla="*/ 143 w 211"/>
                <a:gd name="T5" fmla="*/ 7 h 293"/>
                <a:gd name="T6" fmla="*/ 193 w 211"/>
                <a:gd name="T7" fmla="*/ 86 h 293"/>
                <a:gd name="T8" fmla="*/ 140 w 211"/>
                <a:gd name="T9" fmla="*/ 165 h 293"/>
                <a:gd name="T10" fmla="*/ 140 w 211"/>
                <a:gd name="T11" fmla="*/ 166 h 293"/>
                <a:gd name="T12" fmla="*/ 149 w 211"/>
                <a:gd name="T13" fmla="*/ 180 h 293"/>
                <a:gd name="T14" fmla="*/ 211 w 211"/>
                <a:gd name="T15" fmla="*/ 293 h 293"/>
                <a:gd name="T16" fmla="*/ 165 w 211"/>
                <a:gd name="T17" fmla="*/ 293 h 293"/>
                <a:gd name="T18" fmla="*/ 103 w 211"/>
                <a:gd name="T19" fmla="*/ 177 h 293"/>
                <a:gd name="T20" fmla="*/ 41 w 211"/>
                <a:gd name="T21" fmla="*/ 177 h 293"/>
                <a:gd name="T22" fmla="*/ 41 w 211"/>
                <a:gd name="T23" fmla="*/ 293 h 293"/>
                <a:gd name="T24" fmla="*/ 0 w 211"/>
                <a:gd name="T25" fmla="*/ 293 h 293"/>
                <a:gd name="T26" fmla="*/ 0 w 211"/>
                <a:gd name="T27" fmla="*/ 0 h 293"/>
                <a:gd name="T28" fmla="*/ 99 w 211"/>
                <a:gd name="T29" fmla="*/ 141 h 293"/>
                <a:gd name="T30" fmla="*/ 151 w 211"/>
                <a:gd name="T31" fmla="*/ 88 h 293"/>
                <a:gd name="T32" fmla="*/ 128 w 211"/>
                <a:gd name="T33" fmla="*/ 42 h 293"/>
                <a:gd name="T34" fmla="*/ 88 w 211"/>
                <a:gd name="T35" fmla="*/ 36 h 293"/>
                <a:gd name="T36" fmla="*/ 41 w 211"/>
                <a:gd name="T37" fmla="*/ 36 h 293"/>
                <a:gd name="T38" fmla="*/ 41 w 211"/>
                <a:gd name="T39" fmla="*/ 141 h 293"/>
                <a:gd name="T40" fmla="*/ 99 w 211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293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0"/>
                    <a:pt x="132" y="2"/>
                    <a:pt x="143" y="7"/>
                  </a:cubicBezTo>
                  <a:cubicBezTo>
                    <a:pt x="173" y="18"/>
                    <a:pt x="193" y="47"/>
                    <a:pt x="193" y="86"/>
                  </a:cubicBezTo>
                  <a:cubicBezTo>
                    <a:pt x="193" y="123"/>
                    <a:pt x="172" y="15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3" y="170"/>
                    <a:pt x="149" y="180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99" y="141"/>
                  </a:moveTo>
                  <a:cubicBezTo>
                    <a:pt x="131" y="141"/>
                    <a:pt x="151" y="121"/>
                    <a:pt x="151" y="88"/>
                  </a:cubicBezTo>
                  <a:cubicBezTo>
                    <a:pt x="151" y="66"/>
                    <a:pt x="143" y="51"/>
                    <a:pt x="128" y="42"/>
                  </a:cubicBezTo>
                  <a:cubicBezTo>
                    <a:pt x="120" y="38"/>
                    <a:pt x="110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013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108" y="3111"/>
              <a:ext cx="89" cy="144"/>
            </a:xfrm>
            <a:custGeom>
              <a:avLst/>
              <a:gdLst>
                <a:gd name="T0" fmla="*/ 23 w 189"/>
                <a:gd name="T1" fmla="*/ 234 h 303"/>
                <a:gd name="T2" fmla="*/ 97 w 189"/>
                <a:gd name="T3" fmla="*/ 265 h 303"/>
                <a:gd name="T4" fmla="*/ 148 w 189"/>
                <a:gd name="T5" fmla="*/ 222 h 303"/>
                <a:gd name="T6" fmla="*/ 6 w 189"/>
                <a:gd name="T7" fmla="*/ 82 h 303"/>
                <a:gd name="T8" fmla="*/ 100 w 189"/>
                <a:gd name="T9" fmla="*/ 0 h 303"/>
                <a:gd name="T10" fmla="*/ 183 w 189"/>
                <a:gd name="T11" fmla="*/ 29 h 303"/>
                <a:gd name="T12" fmla="*/ 165 w 189"/>
                <a:gd name="T13" fmla="*/ 64 h 303"/>
                <a:gd name="T14" fmla="*/ 100 w 189"/>
                <a:gd name="T15" fmla="*/ 38 h 303"/>
                <a:gd name="T16" fmla="*/ 48 w 189"/>
                <a:gd name="T17" fmla="*/ 81 h 303"/>
                <a:gd name="T18" fmla="*/ 189 w 189"/>
                <a:gd name="T19" fmla="*/ 221 h 303"/>
                <a:gd name="T20" fmla="*/ 96 w 189"/>
                <a:gd name="T21" fmla="*/ 303 h 303"/>
                <a:gd name="T22" fmla="*/ 0 w 189"/>
                <a:gd name="T23" fmla="*/ 265 h 303"/>
                <a:gd name="T24" fmla="*/ 23 w 189"/>
                <a:gd name="T25" fmla="*/ 23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03">
                  <a:moveTo>
                    <a:pt x="23" y="234"/>
                  </a:moveTo>
                  <a:cubicBezTo>
                    <a:pt x="23" y="234"/>
                    <a:pt x="54" y="265"/>
                    <a:pt x="97" y="265"/>
                  </a:cubicBezTo>
                  <a:cubicBezTo>
                    <a:pt x="124" y="265"/>
                    <a:pt x="148" y="250"/>
                    <a:pt x="148" y="222"/>
                  </a:cubicBezTo>
                  <a:cubicBezTo>
                    <a:pt x="148" y="158"/>
                    <a:pt x="6" y="172"/>
                    <a:pt x="6" y="82"/>
                  </a:cubicBezTo>
                  <a:cubicBezTo>
                    <a:pt x="6" y="36"/>
                    <a:pt x="45" y="0"/>
                    <a:pt x="100" y="0"/>
                  </a:cubicBezTo>
                  <a:cubicBezTo>
                    <a:pt x="155" y="0"/>
                    <a:pt x="183" y="29"/>
                    <a:pt x="183" y="2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38" y="38"/>
                    <a:pt x="100" y="38"/>
                  </a:cubicBezTo>
                  <a:cubicBezTo>
                    <a:pt x="69" y="38"/>
                    <a:pt x="48" y="58"/>
                    <a:pt x="48" y="81"/>
                  </a:cubicBezTo>
                  <a:cubicBezTo>
                    <a:pt x="48" y="142"/>
                    <a:pt x="189" y="126"/>
                    <a:pt x="189" y="221"/>
                  </a:cubicBezTo>
                  <a:cubicBezTo>
                    <a:pt x="189" y="266"/>
                    <a:pt x="154" y="303"/>
                    <a:pt x="96" y="303"/>
                  </a:cubicBezTo>
                  <a:cubicBezTo>
                    <a:pt x="34" y="303"/>
                    <a:pt x="0" y="265"/>
                    <a:pt x="0" y="265"/>
                  </a:cubicBezTo>
                  <a:lnTo>
                    <a:pt x="2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208" y="3111"/>
              <a:ext cx="142" cy="144"/>
            </a:xfrm>
            <a:custGeom>
              <a:avLst/>
              <a:gdLst>
                <a:gd name="T0" fmla="*/ 150 w 299"/>
                <a:gd name="T1" fmla="*/ 0 h 303"/>
                <a:gd name="T2" fmla="*/ 299 w 299"/>
                <a:gd name="T3" fmla="*/ 150 h 303"/>
                <a:gd name="T4" fmla="*/ 150 w 299"/>
                <a:gd name="T5" fmla="*/ 303 h 303"/>
                <a:gd name="T6" fmla="*/ 0 w 299"/>
                <a:gd name="T7" fmla="*/ 150 h 303"/>
                <a:gd name="T8" fmla="*/ 150 w 299"/>
                <a:gd name="T9" fmla="*/ 0 h 303"/>
                <a:gd name="T10" fmla="*/ 150 w 299"/>
                <a:gd name="T11" fmla="*/ 266 h 303"/>
                <a:gd name="T12" fmla="*/ 257 w 299"/>
                <a:gd name="T13" fmla="*/ 150 h 303"/>
                <a:gd name="T14" fmla="*/ 150 w 299"/>
                <a:gd name="T15" fmla="*/ 37 h 303"/>
                <a:gd name="T16" fmla="*/ 42 w 299"/>
                <a:gd name="T17" fmla="*/ 150 h 303"/>
                <a:gd name="T18" fmla="*/ 150 w 299"/>
                <a:gd name="T19" fmla="*/ 2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3">
                  <a:moveTo>
                    <a:pt x="150" y="0"/>
                  </a:moveTo>
                  <a:cubicBezTo>
                    <a:pt x="234" y="0"/>
                    <a:pt x="299" y="65"/>
                    <a:pt x="299" y="150"/>
                  </a:cubicBezTo>
                  <a:cubicBezTo>
                    <a:pt x="299" y="236"/>
                    <a:pt x="234" y="303"/>
                    <a:pt x="150" y="303"/>
                  </a:cubicBezTo>
                  <a:cubicBezTo>
                    <a:pt x="65" y="303"/>
                    <a:pt x="0" y="236"/>
                    <a:pt x="0" y="150"/>
                  </a:cubicBezTo>
                  <a:cubicBezTo>
                    <a:pt x="0" y="65"/>
                    <a:pt x="65" y="0"/>
                    <a:pt x="150" y="0"/>
                  </a:cubicBezTo>
                  <a:close/>
                  <a:moveTo>
                    <a:pt x="150" y="266"/>
                  </a:moveTo>
                  <a:cubicBezTo>
                    <a:pt x="209" y="266"/>
                    <a:pt x="257" y="216"/>
                    <a:pt x="257" y="150"/>
                  </a:cubicBezTo>
                  <a:cubicBezTo>
                    <a:pt x="257" y="86"/>
                    <a:pt x="209" y="37"/>
                    <a:pt x="150" y="37"/>
                  </a:cubicBezTo>
                  <a:cubicBezTo>
                    <a:pt x="90" y="37"/>
                    <a:pt x="42" y="86"/>
                    <a:pt x="42" y="150"/>
                  </a:cubicBezTo>
                  <a:cubicBezTo>
                    <a:pt x="42" y="216"/>
                    <a:pt x="90" y="266"/>
                    <a:pt x="15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69" y="3114"/>
              <a:ext cx="109" cy="141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90 h 298"/>
                <a:gd name="T6" fmla="*/ 114 w 230"/>
                <a:gd name="T7" fmla="*/ 261 h 298"/>
                <a:gd name="T8" fmla="*/ 189 w 230"/>
                <a:gd name="T9" fmla="*/ 189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90 h 298"/>
                <a:gd name="T16" fmla="*/ 115 w 230"/>
                <a:gd name="T17" fmla="*/ 298 h 298"/>
                <a:gd name="T18" fmla="*/ 0 w 230"/>
                <a:gd name="T19" fmla="*/ 190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234"/>
                    <a:pt x="70" y="261"/>
                    <a:pt x="114" y="261"/>
                  </a:cubicBezTo>
                  <a:cubicBezTo>
                    <a:pt x="159" y="261"/>
                    <a:pt x="189" y="234"/>
                    <a:pt x="189" y="18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255"/>
                    <a:pt x="183" y="298"/>
                    <a:pt x="115" y="298"/>
                  </a:cubicBezTo>
                  <a:cubicBezTo>
                    <a:pt x="46" y="298"/>
                    <a:pt x="0" y="255"/>
                    <a:pt x="0" y="1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506" y="3114"/>
              <a:ext cx="101" cy="139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7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80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7 h 293"/>
                <a:gd name="T20" fmla="*/ 41 w 212"/>
                <a:gd name="T21" fmla="*/ 177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8 h 293"/>
                <a:gd name="T32" fmla="*/ 129 w 212"/>
                <a:gd name="T33" fmla="*/ 42 h 293"/>
                <a:gd name="T34" fmla="*/ 88 w 212"/>
                <a:gd name="T35" fmla="*/ 36 h 293"/>
                <a:gd name="T36" fmla="*/ 41 w 212"/>
                <a:gd name="T37" fmla="*/ 36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7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80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1"/>
                    <a:pt x="152" y="88"/>
                  </a:cubicBezTo>
                  <a:cubicBezTo>
                    <a:pt x="152" y="66"/>
                    <a:pt x="143" y="51"/>
                    <a:pt x="129" y="42"/>
                  </a:cubicBezTo>
                  <a:cubicBezTo>
                    <a:pt x="121" y="38"/>
                    <a:pt x="111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615" y="3111"/>
              <a:ext cx="124" cy="144"/>
            </a:xfrm>
            <a:custGeom>
              <a:avLst/>
              <a:gdLst>
                <a:gd name="T0" fmla="*/ 149 w 263"/>
                <a:gd name="T1" fmla="*/ 0 h 303"/>
                <a:gd name="T2" fmla="*/ 255 w 263"/>
                <a:gd name="T3" fmla="*/ 39 h 303"/>
                <a:gd name="T4" fmla="*/ 235 w 263"/>
                <a:gd name="T5" fmla="*/ 69 h 303"/>
                <a:gd name="T6" fmla="*/ 151 w 263"/>
                <a:gd name="T7" fmla="*/ 37 h 303"/>
                <a:gd name="T8" fmla="*/ 43 w 263"/>
                <a:gd name="T9" fmla="*/ 150 h 303"/>
                <a:gd name="T10" fmla="*/ 151 w 263"/>
                <a:gd name="T11" fmla="*/ 266 h 303"/>
                <a:gd name="T12" fmla="*/ 241 w 263"/>
                <a:gd name="T13" fmla="*/ 227 h 303"/>
                <a:gd name="T14" fmla="*/ 263 w 263"/>
                <a:gd name="T15" fmla="*/ 257 h 303"/>
                <a:gd name="T16" fmla="*/ 150 w 263"/>
                <a:gd name="T17" fmla="*/ 303 h 303"/>
                <a:gd name="T18" fmla="*/ 0 w 263"/>
                <a:gd name="T19" fmla="*/ 150 h 303"/>
                <a:gd name="T20" fmla="*/ 149 w 263"/>
                <a:gd name="T2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03">
                  <a:moveTo>
                    <a:pt x="149" y="0"/>
                  </a:moveTo>
                  <a:cubicBezTo>
                    <a:pt x="219" y="0"/>
                    <a:pt x="255" y="39"/>
                    <a:pt x="255" y="3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01" y="37"/>
                    <a:pt x="151" y="37"/>
                  </a:cubicBezTo>
                  <a:cubicBezTo>
                    <a:pt x="85" y="37"/>
                    <a:pt x="43" y="87"/>
                    <a:pt x="43" y="150"/>
                  </a:cubicBezTo>
                  <a:cubicBezTo>
                    <a:pt x="43" y="212"/>
                    <a:pt x="86" y="266"/>
                    <a:pt x="151" y="266"/>
                  </a:cubicBezTo>
                  <a:cubicBezTo>
                    <a:pt x="206" y="266"/>
                    <a:pt x="241" y="227"/>
                    <a:pt x="241" y="22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23" y="303"/>
                    <a:pt x="150" y="303"/>
                  </a:cubicBezTo>
                  <a:cubicBezTo>
                    <a:pt x="62" y="303"/>
                    <a:pt x="0" y="236"/>
                    <a:pt x="0" y="150"/>
                  </a:cubicBezTo>
                  <a:cubicBezTo>
                    <a:pt x="0" y="65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758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885" y="3285"/>
              <a:ext cx="128" cy="144"/>
            </a:xfrm>
            <a:custGeom>
              <a:avLst/>
              <a:gdLst>
                <a:gd name="T0" fmla="*/ 149 w 269"/>
                <a:gd name="T1" fmla="*/ 0 h 303"/>
                <a:gd name="T2" fmla="*/ 255 w 269"/>
                <a:gd name="T3" fmla="*/ 35 h 303"/>
                <a:gd name="T4" fmla="*/ 234 w 269"/>
                <a:gd name="T5" fmla="*/ 66 h 303"/>
                <a:gd name="T6" fmla="*/ 152 w 269"/>
                <a:gd name="T7" fmla="*/ 37 h 303"/>
                <a:gd name="T8" fmla="*/ 42 w 269"/>
                <a:gd name="T9" fmla="*/ 150 h 303"/>
                <a:gd name="T10" fmla="*/ 150 w 269"/>
                <a:gd name="T11" fmla="*/ 265 h 303"/>
                <a:gd name="T12" fmla="*/ 232 w 269"/>
                <a:gd name="T13" fmla="*/ 229 h 303"/>
                <a:gd name="T14" fmla="*/ 232 w 269"/>
                <a:gd name="T15" fmla="*/ 186 h 303"/>
                <a:gd name="T16" fmla="*/ 185 w 269"/>
                <a:gd name="T17" fmla="*/ 186 h 303"/>
                <a:gd name="T18" fmla="*/ 185 w 269"/>
                <a:gd name="T19" fmla="*/ 151 h 303"/>
                <a:gd name="T20" fmla="*/ 269 w 269"/>
                <a:gd name="T21" fmla="*/ 151 h 303"/>
                <a:gd name="T22" fmla="*/ 269 w 269"/>
                <a:gd name="T23" fmla="*/ 298 h 303"/>
                <a:gd name="T24" fmla="*/ 233 w 269"/>
                <a:gd name="T25" fmla="*/ 298 h 303"/>
                <a:gd name="T26" fmla="*/ 233 w 269"/>
                <a:gd name="T27" fmla="*/ 280 h 303"/>
                <a:gd name="T28" fmla="*/ 234 w 269"/>
                <a:gd name="T29" fmla="*/ 267 h 303"/>
                <a:gd name="T30" fmla="*/ 233 w 269"/>
                <a:gd name="T31" fmla="*/ 267 h 303"/>
                <a:gd name="T32" fmla="*/ 143 w 269"/>
                <a:gd name="T33" fmla="*/ 303 h 303"/>
                <a:gd name="T34" fmla="*/ 0 w 269"/>
                <a:gd name="T35" fmla="*/ 151 h 303"/>
                <a:gd name="T36" fmla="*/ 149 w 269"/>
                <a:gd name="T3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303">
                  <a:moveTo>
                    <a:pt x="149" y="0"/>
                  </a:moveTo>
                  <a:cubicBezTo>
                    <a:pt x="219" y="0"/>
                    <a:pt x="255" y="35"/>
                    <a:pt x="255" y="3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02" y="37"/>
                    <a:pt x="152" y="37"/>
                  </a:cubicBezTo>
                  <a:cubicBezTo>
                    <a:pt x="83" y="37"/>
                    <a:pt x="42" y="87"/>
                    <a:pt x="42" y="150"/>
                  </a:cubicBezTo>
                  <a:cubicBezTo>
                    <a:pt x="42" y="218"/>
                    <a:pt x="88" y="265"/>
                    <a:pt x="150" y="265"/>
                  </a:cubicBezTo>
                  <a:cubicBezTo>
                    <a:pt x="200" y="265"/>
                    <a:pt x="232" y="229"/>
                    <a:pt x="232" y="229"/>
                  </a:cubicBezTo>
                  <a:cubicBezTo>
                    <a:pt x="232" y="186"/>
                    <a:pt x="232" y="186"/>
                    <a:pt x="232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233" y="298"/>
                    <a:pt x="233" y="298"/>
                    <a:pt x="233" y="298"/>
                  </a:cubicBezTo>
                  <a:cubicBezTo>
                    <a:pt x="233" y="280"/>
                    <a:pt x="233" y="280"/>
                    <a:pt x="233" y="280"/>
                  </a:cubicBezTo>
                  <a:cubicBezTo>
                    <a:pt x="233" y="274"/>
                    <a:pt x="234" y="267"/>
                    <a:pt x="234" y="267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3" y="267"/>
                    <a:pt x="201" y="303"/>
                    <a:pt x="143" y="303"/>
                  </a:cubicBezTo>
                  <a:cubicBezTo>
                    <a:pt x="65" y="303"/>
                    <a:pt x="0" y="241"/>
                    <a:pt x="0" y="151"/>
                  </a:cubicBezTo>
                  <a:cubicBezTo>
                    <a:pt x="0" y="66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39" y="3287"/>
              <a:ext cx="101" cy="140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6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79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6 h 293"/>
                <a:gd name="T20" fmla="*/ 41 w 212"/>
                <a:gd name="T21" fmla="*/ 176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7 h 293"/>
                <a:gd name="T32" fmla="*/ 128 w 212"/>
                <a:gd name="T33" fmla="*/ 42 h 293"/>
                <a:gd name="T34" fmla="*/ 88 w 212"/>
                <a:gd name="T35" fmla="*/ 35 h 293"/>
                <a:gd name="T36" fmla="*/ 41 w 212"/>
                <a:gd name="T37" fmla="*/ 35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6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79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0"/>
                    <a:pt x="152" y="87"/>
                  </a:cubicBezTo>
                  <a:cubicBezTo>
                    <a:pt x="152" y="66"/>
                    <a:pt x="143" y="50"/>
                    <a:pt x="128" y="42"/>
                  </a:cubicBezTo>
                  <a:cubicBezTo>
                    <a:pt x="121" y="38"/>
                    <a:pt x="111" y="35"/>
                    <a:pt x="88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48" y="3285"/>
              <a:ext cx="142" cy="144"/>
            </a:xfrm>
            <a:custGeom>
              <a:avLst/>
              <a:gdLst>
                <a:gd name="T0" fmla="*/ 150 w 300"/>
                <a:gd name="T1" fmla="*/ 0 h 303"/>
                <a:gd name="T2" fmla="*/ 300 w 300"/>
                <a:gd name="T3" fmla="*/ 149 h 303"/>
                <a:gd name="T4" fmla="*/ 150 w 300"/>
                <a:gd name="T5" fmla="*/ 303 h 303"/>
                <a:gd name="T6" fmla="*/ 0 w 300"/>
                <a:gd name="T7" fmla="*/ 149 h 303"/>
                <a:gd name="T8" fmla="*/ 150 w 300"/>
                <a:gd name="T9" fmla="*/ 0 h 303"/>
                <a:gd name="T10" fmla="*/ 150 w 300"/>
                <a:gd name="T11" fmla="*/ 265 h 303"/>
                <a:gd name="T12" fmla="*/ 258 w 300"/>
                <a:gd name="T13" fmla="*/ 149 h 303"/>
                <a:gd name="T14" fmla="*/ 150 w 300"/>
                <a:gd name="T15" fmla="*/ 37 h 303"/>
                <a:gd name="T16" fmla="*/ 42 w 300"/>
                <a:gd name="T17" fmla="*/ 149 h 303"/>
                <a:gd name="T18" fmla="*/ 150 w 300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3">
                  <a:moveTo>
                    <a:pt x="150" y="0"/>
                  </a:moveTo>
                  <a:cubicBezTo>
                    <a:pt x="235" y="0"/>
                    <a:pt x="300" y="65"/>
                    <a:pt x="300" y="149"/>
                  </a:cubicBezTo>
                  <a:cubicBezTo>
                    <a:pt x="300" y="236"/>
                    <a:pt x="235" y="303"/>
                    <a:pt x="150" y="303"/>
                  </a:cubicBezTo>
                  <a:cubicBezTo>
                    <a:pt x="66" y="303"/>
                    <a:pt x="0" y="236"/>
                    <a:pt x="0" y="149"/>
                  </a:cubicBezTo>
                  <a:cubicBezTo>
                    <a:pt x="0" y="65"/>
                    <a:pt x="66" y="0"/>
                    <a:pt x="150" y="0"/>
                  </a:cubicBezTo>
                  <a:close/>
                  <a:moveTo>
                    <a:pt x="150" y="265"/>
                  </a:moveTo>
                  <a:cubicBezTo>
                    <a:pt x="210" y="265"/>
                    <a:pt x="258" y="215"/>
                    <a:pt x="258" y="149"/>
                  </a:cubicBezTo>
                  <a:cubicBezTo>
                    <a:pt x="258" y="85"/>
                    <a:pt x="210" y="37"/>
                    <a:pt x="150" y="37"/>
                  </a:cubicBezTo>
                  <a:cubicBezTo>
                    <a:pt x="91" y="37"/>
                    <a:pt x="42" y="85"/>
                    <a:pt x="42" y="149"/>
                  </a:cubicBezTo>
                  <a:cubicBezTo>
                    <a:pt x="42" y="215"/>
                    <a:pt x="91" y="265"/>
                    <a:pt x="15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09" y="3287"/>
              <a:ext cx="109" cy="142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89 h 298"/>
                <a:gd name="T6" fmla="*/ 115 w 230"/>
                <a:gd name="T7" fmla="*/ 260 h 298"/>
                <a:gd name="T8" fmla="*/ 189 w 230"/>
                <a:gd name="T9" fmla="*/ 188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89 h 298"/>
                <a:gd name="T16" fmla="*/ 115 w 230"/>
                <a:gd name="T17" fmla="*/ 298 h 298"/>
                <a:gd name="T18" fmla="*/ 0 w 230"/>
                <a:gd name="T19" fmla="*/ 189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1" y="234"/>
                    <a:pt x="70" y="260"/>
                    <a:pt x="115" y="260"/>
                  </a:cubicBezTo>
                  <a:cubicBezTo>
                    <a:pt x="160" y="260"/>
                    <a:pt x="189" y="234"/>
                    <a:pt x="189" y="18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30" y="254"/>
                    <a:pt x="183" y="298"/>
                    <a:pt x="115" y="298"/>
                  </a:cubicBezTo>
                  <a:cubicBezTo>
                    <a:pt x="47" y="298"/>
                    <a:pt x="0" y="254"/>
                    <a:pt x="0" y="1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446" y="3287"/>
              <a:ext cx="94" cy="140"/>
            </a:xfrm>
            <a:custGeom>
              <a:avLst/>
              <a:gdLst>
                <a:gd name="T0" fmla="*/ 0 w 198"/>
                <a:gd name="T1" fmla="*/ 0 h 293"/>
                <a:gd name="T2" fmla="*/ 106 w 198"/>
                <a:gd name="T3" fmla="*/ 0 h 293"/>
                <a:gd name="T4" fmla="*/ 198 w 198"/>
                <a:gd name="T5" fmla="*/ 92 h 293"/>
                <a:gd name="T6" fmla="*/ 106 w 198"/>
                <a:gd name="T7" fmla="*/ 185 h 293"/>
                <a:gd name="T8" fmla="*/ 41 w 198"/>
                <a:gd name="T9" fmla="*/ 185 h 293"/>
                <a:gd name="T10" fmla="*/ 41 w 198"/>
                <a:gd name="T11" fmla="*/ 293 h 293"/>
                <a:gd name="T12" fmla="*/ 0 w 198"/>
                <a:gd name="T13" fmla="*/ 293 h 293"/>
                <a:gd name="T14" fmla="*/ 0 w 198"/>
                <a:gd name="T15" fmla="*/ 0 h 293"/>
                <a:gd name="T16" fmla="*/ 100 w 198"/>
                <a:gd name="T17" fmla="*/ 149 h 293"/>
                <a:gd name="T18" fmla="*/ 156 w 198"/>
                <a:gd name="T19" fmla="*/ 92 h 293"/>
                <a:gd name="T20" fmla="*/ 100 w 198"/>
                <a:gd name="T21" fmla="*/ 35 h 293"/>
                <a:gd name="T22" fmla="*/ 41 w 198"/>
                <a:gd name="T23" fmla="*/ 35 h 293"/>
                <a:gd name="T24" fmla="*/ 41 w 198"/>
                <a:gd name="T25" fmla="*/ 149 h 293"/>
                <a:gd name="T26" fmla="*/ 100 w 198"/>
                <a:gd name="T27" fmla="*/ 14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93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60" y="0"/>
                    <a:pt x="198" y="36"/>
                    <a:pt x="198" y="92"/>
                  </a:cubicBezTo>
                  <a:cubicBezTo>
                    <a:pt x="198" y="147"/>
                    <a:pt x="160" y="185"/>
                    <a:pt x="106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9"/>
                  </a:moveTo>
                  <a:cubicBezTo>
                    <a:pt x="135" y="149"/>
                    <a:pt x="156" y="127"/>
                    <a:pt x="156" y="92"/>
                  </a:cubicBezTo>
                  <a:cubicBezTo>
                    <a:pt x="156" y="56"/>
                    <a:pt x="135" y="35"/>
                    <a:pt x="10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9"/>
                    <a:pt x="41" y="149"/>
                    <a:pt x="41" y="149"/>
                  </a:cubicBezTo>
                  <a:lnTo>
                    <a:pt x="10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62600" y="5069185"/>
            <a:ext cx="3225801" cy="7253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 defTabSz="457200">
              <a:lnSpc>
                <a:spcPct val="105000"/>
              </a:lnSpc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</a:rPr>
              <a:t>Through our promise to listen, innovate, and implement, we deliver solutions that accelerate your organization’s financial performance.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" y="6519672"/>
            <a:ext cx="2911475" cy="338328"/>
          </a:xfrm>
        </p:spPr>
        <p:txBody>
          <a:bodyPr/>
          <a:lstStyle>
            <a:lvl1pPr marL="0" algn="l" defTabSz="457200" rtl="0" eaLnBrk="1" latinLnBrk="0" hangingPunct="1">
              <a:lnSpc>
                <a:spcPct val="105000"/>
              </a:lnSpc>
              <a:spcAft>
                <a:spcPts val="200"/>
              </a:spcAf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The Resource Group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68C922B-CEA5-4D47-87C5-81A0F828FA83}" type="slidenum">
              <a:rPr smtClean="0"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3" name="Footer Placeholder 4"/>
          <p:cNvSpPr txBox="1">
            <a:spLocks/>
          </p:cNvSpPr>
          <p:nvPr userDrawn="1"/>
        </p:nvSpPr>
        <p:spPr>
          <a:xfrm>
            <a:off x="3263900" y="6515101"/>
            <a:ext cx="2616200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9984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66702"/>
            <a:ext cx="8440738" cy="485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833438"/>
            <a:ext cx="4064000" cy="423862"/>
          </a:xfrm>
        </p:spPr>
        <p:txBody>
          <a:bodyPr anchor="b"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" y="1438276"/>
            <a:ext cx="4064000" cy="4362450"/>
          </a:xfrm>
        </p:spPr>
        <p:txBody>
          <a:bodyPr/>
          <a:lstStyle>
            <a:lvl1pPr>
              <a:defRPr sz="2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3925" y="833438"/>
            <a:ext cx="4062413" cy="423862"/>
          </a:xfrm>
        </p:spPr>
        <p:txBody>
          <a:bodyPr anchor="b"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3925" y="1438276"/>
            <a:ext cx="4061842" cy="4362450"/>
          </a:xfrm>
        </p:spPr>
        <p:txBody>
          <a:bodyPr/>
          <a:lstStyle>
            <a:lvl1pPr>
              <a:defRPr sz="2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white"/>
                </a:solidFill>
              </a:rPr>
              <a:t>The Resource Group ©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868C922B-CEA5-4D47-87C5-81A0F828FA83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2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white"/>
                </a:solidFill>
              </a:rPr>
              <a:t>The Resource Group ©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868C922B-CEA5-4D47-87C5-81A0F828FA83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1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white"/>
                </a:solidFill>
              </a:rPr>
              <a:t>The Resource Group ©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868C922B-CEA5-4D47-87C5-81A0F828FA83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219200"/>
            <a:ext cx="9144000" cy="691342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219200"/>
            <a:ext cx="9067800" cy="691342"/>
          </a:xfrm>
        </p:spPr>
        <p:txBody>
          <a:bodyPr/>
          <a:lstStyle>
            <a:lvl1pPr marL="0" indent="0">
              <a:buNone/>
              <a:defRPr baseline="0">
                <a:solidFill>
                  <a:srgbClr val="61259E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5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lnSpc>
                <a:spcPct val="105000"/>
              </a:lnSpc>
              <a:spcAft>
                <a:spcPts val="200"/>
              </a:spcAft>
            </a:pPr>
            <a:r>
              <a:rPr lang="en-US" smtClean="0">
                <a:solidFill>
                  <a:prstClr val="white"/>
                </a:solidFill>
              </a:rPr>
              <a:t>The Resource Group © 2016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457200">
              <a:lnSpc>
                <a:spcPct val="105000"/>
              </a:lnSpc>
              <a:spcAft>
                <a:spcPts val="200"/>
              </a:spcAft>
            </a:pPr>
            <a:fld id="{868C922B-CEA5-4D47-87C5-81A0F828FA83}" type="slidenum">
              <a:rPr lang="en-US" smtClean="0">
                <a:solidFill>
                  <a:prstClr val="white"/>
                </a:solidFill>
              </a:rPr>
              <a:pPr algn="r" defTabSz="457200">
                <a:lnSpc>
                  <a:spcPct val="105000"/>
                </a:lnSpc>
                <a:spcAft>
                  <a:spcPts val="20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295400"/>
            <a:ext cx="9144000" cy="691342"/>
          </a:xfrm>
          <a:prstGeom prst="rect">
            <a:avLst/>
          </a:prstGeom>
          <a:gradFill flip="none" rotWithShape="1">
            <a:gsLst>
              <a:gs pos="2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295400"/>
            <a:ext cx="8991600" cy="69056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white"/>
                </a:solidFill>
              </a:rPr>
              <a:t>The Resource Group ©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868C922B-CEA5-4D47-87C5-81A0F828FA83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5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white"/>
                </a:solidFill>
              </a:rPr>
              <a:t>The Resource Group ©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868C922B-CEA5-4D47-87C5-81A0F828FA83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1600201"/>
            <a:ext cx="3124201" cy="439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300319" y="1885531"/>
            <a:ext cx="245336" cy="1318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803400"/>
            <a:ext cx="2346325" cy="38865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807" y="276226"/>
            <a:ext cx="8455817" cy="5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white"/>
                </a:solidFill>
              </a:rPr>
              <a:t>The Resource Group ©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868C922B-CEA5-4D47-87C5-81A0F828FA83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300319" y="3032351"/>
            <a:ext cx="245336" cy="1318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1600201"/>
            <a:ext cx="3038474" cy="4396740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1752600"/>
            <a:ext cx="2895600" cy="4244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807" y="276226"/>
            <a:ext cx="8455817" cy="5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925" y="0"/>
            <a:ext cx="4410075" cy="65150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white"/>
                </a:solidFill>
              </a:rPr>
              <a:t>The Resource Group ©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868C922B-CEA5-4D47-87C5-81A0F828FA83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300319" y="1885531"/>
            <a:ext cx="245336" cy="1318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807" y="276226"/>
            <a:ext cx="8455817" cy="5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57048" y="1219200"/>
            <a:ext cx="4138751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0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5" r="3305"/>
          <a:stretch/>
        </p:blipFill>
        <p:spPr>
          <a:xfrm>
            <a:off x="1" y="-4572"/>
            <a:ext cx="9144000" cy="65151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6677025" cy="6515100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575050"/>
            <a:ext cx="9144000" cy="692150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75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599" y="6519672"/>
            <a:ext cx="2911475" cy="3428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The Resource Group ©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00775" y="6519672"/>
            <a:ext cx="2594992" cy="3429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68C922B-CEA5-4D47-87C5-81A0F828FA83}" type="slidenum">
              <a:rPr smtClean="0"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28" name="Footer Placeholder 4"/>
          <p:cNvSpPr txBox="1">
            <a:spLocks/>
          </p:cNvSpPr>
          <p:nvPr userDrawn="1"/>
        </p:nvSpPr>
        <p:spPr>
          <a:xfrm>
            <a:off x="3263900" y="6515101"/>
            <a:ext cx="2616200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354808" y="3575050"/>
            <a:ext cx="5522117" cy="692150"/>
          </a:xfrm>
        </p:spPr>
        <p:txBody>
          <a:bodyPr anchor="ctr"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4514850"/>
            <a:ext cx="2911475" cy="1476375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baseline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Presenter contact info goes here and/or include a call to action (website or email address)</a:t>
            </a:r>
          </a:p>
        </p:txBody>
      </p:sp>
      <p:grpSp>
        <p:nvGrpSpPr>
          <p:cNvPr id="29" name="Group 24"/>
          <p:cNvGrpSpPr>
            <a:grpSpLocks noChangeAspect="1"/>
          </p:cNvGrpSpPr>
          <p:nvPr userDrawn="1"/>
        </p:nvGrpSpPr>
        <p:grpSpPr bwMode="auto">
          <a:xfrm>
            <a:off x="302005" y="317547"/>
            <a:ext cx="2605532" cy="896112"/>
            <a:chOff x="-2118" y="870"/>
            <a:chExt cx="1416" cy="487"/>
          </a:xfrm>
          <a:solidFill>
            <a:srgbClr val="61259E"/>
          </a:solidFill>
        </p:grpSpPr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-2118" y="870"/>
              <a:ext cx="442" cy="485"/>
            </a:xfrm>
            <a:custGeom>
              <a:avLst/>
              <a:gdLst>
                <a:gd name="T0" fmla="*/ 589 w 932"/>
                <a:gd name="T1" fmla="*/ 579 h 1020"/>
                <a:gd name="T2" fmla="*/ 825 w 932"/>
                <a:gd name="T3" fmla="*/ 314 h 1020"/>
                <a:gd name="T4" fmla="*/ 435 w 932"/>
                <a:gd name="T5" fmla="*/ 0 h 1020"/>
                <a:gd name="T6" fmla="*/ 0 w 932"/>
                <a:gd name="T7" fmla="*/ 0 h 1020"/>
                <a:gd name="T8" fmla="*/ 0 w 932"/>
                <a:gd name="T9" fmla="*/ 329 h 1020"/>
                <a:gd name="T10" fmla="*/ 132 w 932"/>
                <a:gd name="T11" fmla="*/ 223 h 1020"/>
                <a:gd name="T12" fmla="*/ 292 w 932"/>
                <a:gd name="T13" fmla="*/ 194 h 1020"/>
                <a:gd name="T14" fmla="*/ 290 w 932"/>
                <a:gd name="T15" fmla="*/ 8 h 1020"/>
                <a:gd name="T16" fmla="*/ 595 w 932"/>
                <a:gd name="T17" fmla="*/ 302 h 1020"/>
                <a:gd name="T18" fmla="*/ 292 w 932"/>
                <a:gd name="T19" fmla="*/ 581 h 1020"/>
                <a:gd name="T20" fmla="*/ 292 w 932"/>
                <a:gd name="T21" fmla="*/ 400 h 1020"/>
                <a:gd name="T22" fmla="*/ 156 w 932"/>
                <a:gd name="T23" fmla="*/ 448 h 1020"/>
                <a:gd name="T24" fmla="*/ 10 w 932"/>
                <a:gd name="T25" fmla="*/ 645 h 1020"/>
                <a:gd name="T26" fmla="*/ 0 w 932"/>
                <a:gd name="T27" fmla="*/ 722 h 1020"/>
                <a:gd name="T28" fmla="*/ 0 w 932"/>
                <a:gd name="T29" fmla="*/ 1020 h 1020"/>
                <a:gd name="T30" fmla="*/ 291 w 932"/>
                <a:gd name="T31" fmla="*/ 1020 h 1020"/>
                <a:gd name="T32" fmla="*/ 292 w 932"/>
                <a:gd name="T33" fmla="*/ 591 h 1020"/>
                <a:gd name="T34" fmla="*/ 292 w 932"/>
                <a:gd name="T35" fmla="*/ 591 h 1020"/>
                <a:gd name="T36" fmla="*/ 569 w 932"/>
                <a:gd name="T37" fmla="*/ 1020 h 1020"/>
                <a:gd name="T38" fmla="*/ 932 w 932"/>
                <a:gd name="T39" fmla="*/ 1020 h 1020"/>
                <a:gd name="T40" fmla="*/ 589 w 932"/>
                <a:gd name="T41" fmla="*/ 57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2" h="1020">
                  <a:moveTo>
                    <a:pt x="589" y="579"/>
                  </a:moveTo>
                  <a:cubicBezTo>
                    <a:pt x="748" y="553"/>
                    <a:pt x="825" y="454"/>
                    <a:pt x="825" y="314"/>
                  </a:cubicBezTo>
                  <a:cubicBezTo>
                    <a:pt x="825" y="96"/>
                    <a:pt x="657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6" y="319"/>
                    <a:pt x="42" y="260"/>
                    <a:pt x="132" y="223"/>
                  </a:cubicBezTo>
                  <a:cubicBezTo>
                    <a:pt x="229" y="181"/>
                    <a:pt x="292" y="194"/>
                    <a:pt x="292" y="19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2" y="400"/>
                    <a:pt x="292" y="400"/>
                    <a:pt x="292" y="400"/>
                  </a:cubicBezTo>
                  <a:cubicBezTo>
                    <a:pt x="292" y="400"/>
                    <a:pt x="254" y="385"/>
                    <a:pt x="156" y="448"/>
                  </a:cubicBezTo>
                  <a:cubicBezTo>
                    <a:pt x="58" y="512"/>
                    <a:pt x="20" y="582"/>
                    <a:pt x="10" y="645"/>
                  </a:cubicBezTo>
                  <a:cubicBezTo>
                    <a:pt x="4" y="681"/>
                    <a:pt x="1" y="706"/>
                    <a:pt x="0" y="722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1" y="1020"/>
                    <a:pt x="291" y="1020"/>
                    <a:pt x="291" y="1020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569" y="1020"/>
                    <a:pt x="569" y="1020"/>
                    <a:pt x="569" y="1020"/>
                  </a:cubicBezTo>
                  <a:cubicBezTo>
                    <a:pt x="932" y="1020"/>
                    <a:pt x="932" y="1020"/>
                    <a:pt x="932" y="1020"/>
                  </a:cubicBezTo>
                  <a:lnTo>
                    <a:pt x="589" y="5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-1667" y="870"/>
              <a:ext cx="114" cy="140"/>
            </a:xfrm>
            <a:custGeom>
              <a:avLst/>
              <a:gdLst>
                <a:gd name="T0" fmla="*/ 47 w 114"/>
                <a:gd name="T1" fmla="*/ 18 h 140"/>
                <a:gd name="T2" fmla="*/ 0 w 114"/>
                <a:gd name="T3" fmla="*/ 18 h 140"/>
                <a:gd name="T4" fmla="*/ 0 w 114"/>
                <a:gd name="T5" fmla="*/ 0 h 140"/>
                <a:gd name="T6" fmla="*/ 114 w 114"/>
                <a:gd name="T7" fmla="*/ 0 h 140"/>
                <a:gd name="T8" fmla="*/ 114 w 114"/>
                <a:gd name="T9" fmla="*/ 18 h 140"/>
                <a:gd name="T10" fmla="*/ 66 w 114"/>
                <a:gd name="T11" fmla="*/ 18 h 140"/>
                <a:gd name="T12" fmla="*/ 66 w 114"/>
                <a:gd name="T13" fmla="*/ 140 h 140"/>
                <a:gd name="T14" fmla="*/ 47 w 114"/>
                <a:gd name="T15" fmla="*/ 140 h 140"/>
                <a:gd name="T16" fmla="*/ 47 w 114"/>
                <a:gd name="T1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40">
                  <a:moveTo>
                    <a:pt x="4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66" y="18"/>
                  </a:lnTo>
                  <a:lnTo>
                    <a:pt x="66" y="140"/>
                  </a:lnTo>
                  <a:lnTo>
                    <a:pt x="47" y="140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-1541" y="870"/>
              <a:ext cx="111" cy="140"/>
            </a:xfrm>
            <a:custGeom>
              <a:avLst/>
              <a:gdLst>
                <a:gd name="T0" fmla="*/ 0 w 111"/>
                <a:gd name="T1" fmla="*/ 0 h 140"/>
                <a:gd name="T2" fmla="*/ 19 w 111"/>
                <a:gd name="T3" fmla="*/ 0 h 140"/>
                <a:gd name="T4" fmla="*/ 19 w 111"/>
                <a:gd name="T5" fmla="*/ 62 h 140"/>
                <a:gd name="T6" fmla="*/ 91 w 111"/>
                <a:gd name="T7" fmla="*/ 62 h 140"/>
                <a:gd name="T8" fmla="*/ 91 w 111"/>
                <a:gd name="T9" fmla="*/ 0 h 140"/>
                <a:gd name="T10" fmla="*/ 111 w 111"/>
                <a:gd name="T11" fmla="*/ 0 h 140"/>
                <a:gd name="T12" fmla="*/ 111 w 111"/>
                <a:gd name="T13" fmla="*/ 140 h 140"/>
                <a:gd name="T14" fmla="*/ 91 w 111"/>
                <a:gd name="T15" fmla="*/ 140 h 140"/>
                <a:gd name="T16" fmla="*/ 91 w 111"/>
                <a:gd name="T17" fmla="*/ 79 h 140"/>
                <a:gd name="T18" fmla="*/ 19 w 111"/>
                <a:gd name="T19" fmla="*/ 79 h 140"/>
                <a:gd name="T20" fmla="*/ 19 w 111"/>
                <a:gd name="T21" fmla="*/ 140 h 140"/>
                <a:gd name="T22" fmla="*/ 0 w 111"/>
                <a:gd name="T23" fmla="*/ 140 h 140"/>
                <a:gd name="T24" fmla="*/ 0 w 111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lnTo>
                    <a:pt x="19" y="0"/>
                  </a:lnTo>
                  <a:lnTo>
                    <a:pt x="19" y="62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11" y="140"/>
                  </a:lnTo>
                  <a:lnTo>
                    <a:pt x="91" y="140"/>
                  </a:lnTo>
                  <a:lnTo>
                    <a:pt x="91" y="79"/>
                  </a:lnTo>
                  <a:lnTo>
                    <a:pt x="19" y="79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-1401" y="870"/>
              <a:ext cx="84" cy="140"/>
            </a:xfrm>
            <a:custGeom>
              <a:avLst/>
              <a:gdLst>
                <a:gd name="T0" fmla="*/ 0 w 84"/>
                <a:gd name="T1" fmla="*/ 0 h 140"/>
                <a:gd name="T2" fmla="*/ 81 w 84"/>
                <a:gd name="T3" fmla="*/ 0 h 140"/>
                <a:gd name="T4" fmla="*/ 81 w 84"/>
                <a:gd name="T5" fmla="*/ 18 h 140"/>
                <a:gd name="T6" fmla="*/ 20 w 84"/>
                <a:gd name="T7" fmla="*/ 18 h 140"/>
                <a:gd name="T8" fmla="*/ 20 w 84"/>
                <a:gd name="T9" fmla="*/ 61 h 140"/>
                <a:gd name="T10" fmla="*/ 70 w 84"/>
                <a:gd name="T11" fmla="*/ 61 h 140"/>
                <a:gd name="T12" fmla="*/ 70 w 84"/>
                <a:gd name="T13" fmla="*/ 78 h 140"/>
                <a:gd name="T14" fmla="*/ 20 w 84"/>
                <a:gd name="T15" fmla="*/ 78 h 140"/>
                <a:gd name="T16" fmla="*/ 20 w 84"/>
                <a:gd name="T17" fmla="*/ 123 h 140"/>
                <a:gd name="T18" fmla="*/ 84 w 84"/>
                <a:gd name="T19" fmla="*/ 123 h 140"/>
                <a:gd name="T20" fmla="*/ 84 w 84"/>
                <a:gd name="T21" fmla="*/ 140 h 140"/>
                <a:gd name="T22" fmla="*/ 0 w 84"/>
                <a:gd name="T23" fmla="*/ 140 h 140"/>
                <a:gd name="T24" fmla="*/ 0 w 8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0">
                  <a:moveTo>
                    <a:pt x="0" y="0"/>
                  </a:moveTo>
                  <a:lnTo>
                    <a:pt x="81" y="0"/>
                  </a:lnTo>
                  <a:lnTo>
                    <a:pt x="81" y="18"/>
                  </a:lnTo>
                  <a:lnTo>
                    <a:pt x="20" y="18"/>
                  </a:lnTo>
                  <a:lnTo>
                    <a:pt x="20" y="61"/>
                  </a:lnTo>
                  <a:lnTo>
                    <a:pt x="70" y="61"/>
                  </a:lnTo>
                  <a:lnTo>
                    <a:pt x="70" y="78"/>
                  </a:lnTo>
                  <a:lnTo>
                    <a:pt x="20" y="78"/>
                  </a:lnTo>
                  <a:lnTo>
                    <a:pt x="20" y="123"/>
                  </a:lnTo>
                  <a:lnTo>
                    <a:pt x="84" y="123"/>
                  </a:lnTo>
                  <a:lnTo>
                    <a:pt x="8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-1648" y="1042"/>
              <a:ext cx="100" cy="139"/>
            </a:xfrm>
            <a:custGeom>
              <a:avLst/>
              <a:gdLst>
                <a:gd name="T0" fmla="*/ 0 w 211"/>
                <a:gd name="T1" fmla="*/ 0 h 293"/>
                <a:gd name="T2" fmla="*/ 89 w 211"/>
                <a:gd name="T3" fmla="*/ 0 h 293"/>
                <a:gd name="T4" fmla="*/ 143 w 211"/>
                <a:gd name="T5" fmla="*/ 7 h 293"/>
                <a:gd name="T6" fmla="*/ 193 w 211"/>
                <a:gd name="T7" fmla="*/ 86 h 293"/>
                <a:gd name="T8" fmla="*/ 140 w 211"/>
                <a:gd name="T9" fmla="*/ 165 h 293"/>
                <a:gd name="T10" fmla="*/ 140 w 211"/>
                <a:gd name="T11" fmla="*/ 166 h 293"/>
                <a:gd name="T12" fmla="*/ 149 w 211"/>
                <a:gd name="T13" fmla="*/ 180 h 293"/>
                <a:gd name="T14" fmla="*/ 211 w 211"/>
                <a:gd name="T15" fmla="*/ 293 h 293"/>
                <a:gd name="T16" fmla="*/ 165 w 211"/>
                <a:gd name="T17" fmla="*/ 293 h 293"/>
                <a:gd name="T18" fmla="*/ 103 w 211"/>
                <a:gd name="T19" fmla="*/ 177 h 293"/>
                <a:gd name="T20" fmla="*/ 41 w 211"/>
                <a:gd name="T21" fmla="*/ 177 h 293"/>
                <a:gd name="T22" fmla="*/ 41 w 211"/>
                <a:gd name="T23" fmla="*/ 293 h 293"/>
                <a:gd name="T24" fmla="*/ 0 w 211"/>
                <a:gd name="T25" fmla="*/ 293 h 293"/>
                <a:gd name="T26" fmla="*/ 0 w 211"/>
                <a:gd name="T27" fmla="*/ 0 h 293"/>
                <a:gd name="T28" fmla="*/ 99 w 211"/>
                <a:gd name="T29" fmla="*/ 141 h 293"/>
                <a:gd name="T30" fmla="*/ 151 w 211"/>
                <a:gd name="T31" fmla="*/ 88 h 293"/>
                <a:gd name="T32" fmla="*/ 128 w 211"/>
                <a:gd name="T33" fmla="*/ 42 h 293"/>
                <a:gd name="T34" fmla="*/ 88 w 211"/>
                <a:gd name="T35" fmla="*/ 36 h 293"/>
                <a:gd name="T36" fmla="*/ 41 w 211"/>
                <a:gd name="T37" fmla="*/ 36 h 293"/>
                <a:gd name="T38" fmla="*/ 41 w 211"/>
                <a:gd name="T39" fmla="*/ 141 h 293"/>
                <a:gd name="T40" fmla="*/ 99 w 211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293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0"/>
                    <a:pt x="132" y="2"/>
                    <a:pt x="143" y="7"/>
                  </a:cubicBezTo>
                  <a:cubicBezTo>
                    <a:pt x="173" y="18"/>
                    <a:pt x="193" y="47"/>
                    <a:pt x="193" y="86"/>
                  </a:cubicBezTo>
                  <a:cubicBezTo>
                    <a:pt x="193" y="123"/>
                    <a:pt x="172" y="15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3" y="170"/>
                    <a:pt x="149" y="180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99" y="141"/>
                  </a:moveTo>
                  <a:cubicBezTo>
                    <a:pt x="131" y="141"/>
                    <a:pt x="151" y="121"/>
                    <a:pt x="151" y="88"/>
                  </a:cubicBezTo>
                  <a:cubicBezTo>
                    <a:pt x="151" y="66"/>
                    <a:pt x="143" y="51"/>
                    <a:pt x="128" y="42"/>
                  </a:cubicBezTo>
                  <a:cubicBezTo>
                    <a:pt x="120" y="38"/>
                    <a:pt x="110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-1531" y="1042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-1436" y="1039"/>
              <a:ext cx="89" cy="144"/>
            </a:xfrm>
            <a:custGeom>
              <a:avLst/>
              <a:gdLst>
                <a:gd name="T0" fmla="*/ 23 w 189"/>
                <a:gd name="T1" fmla="*/ 234 h 303"/>
                <a:gd name="T2" fmla="*/ 97 w 189"/>
                <a:gd name="T3" fmla="*/ 265 h 303"/>
                <a:gd name="T4" fmla="*/ 148 w 189"/>
                <a:gd name="T5" fmla="*/ 222 h 303"/>
                <a:gd name="T6" fmla="*/ 6 w 189"/>
                <a:gd name="T7" fmla="*/ 82 h 303"/>
                <a:gd name="T8" fmla="*/ 100 w 189"/>
                <a:gd name="T9" fmla="*/ 0 h 303"/>
                <a:gd name="T10" fmla="*/ 183 w 189"/>
                <a:gd name="T11" fmla="*/ 29 h 303"/>
                <a:gd name="T12" fmla="*/ 165 w 189"/>
                <a:gd name="T13" fmla="*/ 64 h 303"/>
                <a:gd name="T14" fmla="*/ 100 w 189"/>
                <a:gd name="T15" fmla="*/ 38 h 303"/>
                <a:gd name="T16" fmla="*/ 48 w 189"/>
                <a:gd name="T17" fmla="*/ 81 h 303"/>
                <a:gd name="T18" fmla="*/ 189 w 189"/>
                <a:gd name="T19" fmla="*/ 221 h 303"/>
                <a:gd name="T20" fmla="*/ 96 w 189"/>
                <a:gd name="T21" fmla="*/ 303 h 303"/>
                <a:gd name="T22" fmla="*/ 0 w 189"/>
                <a:gd name="T23" fmla="*/ 265 h 303"/>
                <a:gd name="T24" fmla="*/ 23 w 189"/>
                <a:gd name="T25" fmla="*/ 23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03">
                  <a:moveTo>
                    <a:pt x="23" y="234"/>
                  </a:moveTo>
                  <a:cubicBezTo>
                    <a:pt x="23" y="234"/>
                    <a:pt x="54" y="265"/>
                    <a:pt x="97" y="265"/>
                  </a:cubicBezTo>
                  <a:cubicBezTo>
                    <a:pt x="124" y="265"/>
                    <a:pt x="148" y="250"/>
                    <a:pt x="148" y="222"/>
                  </a:cubicBezTo>
                  <a:cubicBezTo>
                    <a:pt x="148" y="158"/>
                    <a:pt x="6" y="172"/>
                    <a:pt x="6" y="82"/>
                  </a:cubicBezTo>
                  <a:cubicBezTo>
                    <a:pt x="6" y="36"/>
                    <a:pt x="45" y="0"/>
                    <a:pt x="100" y="0"/>
                  </a:cubicBezTo>
                  <a:cubicBezTo>
                    <a:pt x="155" y="0"/>
                    <a:pt x="183" y="29"/>
                    <a:pt x="183" y="2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38" y="38"/>
                    <a:pt x="100" y="38"/>
                  </a:cubicBezTo>
                  <a:cubicBezTo>
                    <a:pt x="69" y="38"/>
                    <a:pt x="48" y="58"/>
                    <a:pt x="48" y="81"/>
                  </a:cubicBezTo>
                  <a:cubicBezTo>
                    <a:pt x="48" y="142"/>
                    <a:pt x="189" y="126"/>
                    <a:pt x="189" y="221"/>
                  </a:cubicBezTo>
                  <a:cubicBezTo>
                    <a:pt x="189" y="266"/>
                    <a:pt x="154" y="303"/>
                    <a:pt x="96" y="303"/>
                  </a:cubicBezTo>
                  <a:cubicBezTo>
                    <a:pt x="34" y="303"/>
                    <a:pt x="0" y="265"/>
                    <a:pt x="0" y="265"/>
                  </a:cubicBezTo>
                  <a:lnTo>
                    <a:pt x="2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-1336" y="1039"/>
              <a:ext cx="142" cy="144"/>
            </a:xfrm>
            <a:custGeom>
              <a:avLst/>
              <a:gdLst>
                <a:gd name="T0" fmla="*/ 150 w 299"/>
                <a:gd name="T1" fmla="*/ 0 h 303"/>
                <a:gd name="T2" fmla="*/ 299 w 299"/>
                <a:gd name="T3" fmla="*/ 150 h 303"/>
                <a:gd name="T4" fmla="*/ 150 w 299"/>
                <a:gd name="T5" fmla="*/ 303 h 303"/>
                <a:gd name="T6" fmla="*/ 0 w 299"/>
                <a:gd name="T7" fmla="*/ 150 h 303"/>
                <a:gd name="T8" fmla="*/ 150 w 299"/>
                <a:gd name="T9" fmla="*/ 0 h 303"/>
                <a:gd name="T10" fmla="*/ 150 w 299"/>
                <a:gd name="T11" fmla="*/ 266 h 303"/>
                <a:gd name="T12" fmla="*/ 257 w 299"/>
                <a:gd name="T13" fmla="*/ 150 h 303"/>
                <a:gd name="T14" fmla="*/ 150 w 299"/>
                <a:gd name="T15" fmla="*/ 37 h 303"/>
                <a:gd name="T16" fmla="*/ 42 w 299"/>
                <a:gd name="T17" fmla="*/ 150 h 303"/>
                <a:gd name="T18" fmla="*/ 150 w 299"/>
                <a:gd name="T19" fmla="*/ 2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3">
                  <a:moveTo>
                    <a:pt x="150" y="0"/>
                  </a:moveTo>
                  <a:cubicBezTo>
                    <a:pt x="234" y="0"/>
                    <a:pt x="299" y="65"/>
                    <a:pt x="299" y="150"/>
                  </a:cubicBezTo>
                  <a:cubicBezTo>
                    <a:pt x="299" y="236"/>
                    <a:pt x="234" y="303"/>
                    <a:pt x="150" y="303"/>
                  </a:cubicBezTo>
                  <a:cubicBezTo>
                    <a:pt x="65" y="303"/>
                    <a:pt x="0" y="236"/>
                    <a:pt x="0" y="150"/>
                  </a:cubicBezTo>
                  <a:cubicBezTo>
                    <a:pt x="0" y="65"/>
                    <a:pt x="65" y="0"/>
                    <a:pt x="150" y="0"/>
                  </a:cubicBezTo>
                  <a:close/>
                  <a:moveTo>
                    <a:pt x="150" y="266"/>
                  </a:moveTo>
                  <a:cubicBezTo>
                    <a:pt x="209" y="266"/>
                    <a:pt x="257" y="216"/>
                    <a:pt x="257" y="150"/>
                  </a:cubicBezTo>
                  <a:cubicBezTo>
                    <a:pt x="257" y="86"/>
                    <a:pt x="209" y="37"/>
                    <a:pt x="150" y="37"/>
                  </a:cubicBezTo>
                  <a:cubicBezTo>
                    <a:pt x="90" y="37"/>
                    <a:pt x="42" y="86"/>
                    <a:pt x="42" y="150"/>
                  </a:cubicBezTo>
                  <a:cubicBezTo>
                    <a:pt x="42" y="216"/>
                    <a:pt x="90" y="266"/>
                    <a:pt x="15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-1175" y="1042"/>
              <a:ext cx="109" cy="141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90 h 298"/>
                <a:gd name="T6" fmla="*/ 114 w 230"/>
                <a:gd name="T7" fmla="*/ 261 h 298"/>
                <a:gd name="T8" fmla="*/ 189 w 230"/>
                <a:gd name="T9" fmla="*/ 189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90 h 298"/>
                <a:gd name="T16" fmla="*/ 115 w 230"/>
                <a:gd name="T17" fmla="*/ 298 h 298"/>
                <a:gd name="T18" fmla="*/ 0 w 230"/>
                <a:gd name="T19" fmla="*/ 190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234"/>
                    <a:pt x="70" y="261"/>
                    <a:pt x="114" y="261"/>
                  </a:cubicBezTo>
                  <a:cubicBezTo>
                    <a:pt x="159" y="261"/>
                    <a:pt x="189" y="234"/>
                    <a:pt x="189" y="18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255"/>
                    <a:pt x="183" y="298"/>
                    <a:pt x="115" y="298"/>
                  </a:cubicBezTo>
                  <a:cubicBezTo>
                    <a:pt x="46" y="298"/>
                    <a:pt x="0" y="255"/>
                    <a:pt x="0" y="1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-1038" y="1042"/>
              <a:ext cx="101" cy="139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7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80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7 h 293"/>
                <a:gd name="T20" fmla="*/ 41 w 212"/>
                <a:gd name="T21" fmla="*/ 177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8 h 293"/>
                <a:gd name="T32" fmla="*/ 129 w 212"/>
                <a:gd name="T33" fmla="*/ 42 h 293"/>
                <a:gd name="T34" fmla="*/ 88 w 212"/>
                <a:gd name="T35" fmla="*/ 36 h 293"/>
                <a:gd name="T36" fmla="*/ 41 w 212"/>
                <a:gd name="T37" fmla="*/ 36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7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80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1"/>
                    <a:pt x="152" y="88"/>
                  </a:cubicBezTo>
                  <a:cubicBezTo>
                    <a:pt x="152" y="66"/>
                    <a:pt x="143" y="51"/>
                    <a:pt x="129" y="42"/>
                  </a:cubicBezTo>
                  <a:cubicBezTo>
                    <a:pt x="121" y="38"/>
                    <a:pt x="111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-929" y="1039"/>
              <a:ext cx="124" cy="144"/>
            </a:xfrm>
            <a:custGeom>
              <a:avLst/>
              <a:gdLst>
                <a:gd name="T0" fmla="*/ 149 w 263"/>
                <a:gd name="T1" fmla="*/ 0 h 303"/>
                <a:gd name="T2" fmla="*/ 255 w 263"/>
                <a:gd name="T3" fmla="*/ 39 h 303"/>
                <a:gd name="T4" fmla="*/ 235 w 263"/>
                <a:gd name="T5" fmla="*/ 69 h 303"/>
                <a:gd name="T6" fmla="*/ 151 w 263"/>
                <a:gd name="T7" fmla="*/ 37 h 303"/>
                <a:gd name="T8" fmla="*/ 43 w 263"/>
                <a:gd name="T9" fmla="*/ 150 h 303"/>
                <a:gd name="T10" fmla="*/ 151 w 263"/>
                <a:gd name="T11" fmla="*/ 266 h 303"/>
                <a:gd name="T12" fmla="*/ 241 w 263"/>
                <a:gd name="T13" fmla="*/ 227 h 303"/>
                <a:gd name="T14" fmla="*/ 263 w 263"/>
                <a:gd name="T15" fmla="*/ 257 h 303"/>
                <a:gd name="T16" fmla="*/ 150 w 263"/>
                <a:gd name="T17" fmla="*/ 303 h 303"/>
                <a:gd name="T18" fmla="*/ 0 w 263"/>
                <a:gd name="T19" fmla="*/ 150 h 303"/>
                <a:gd name="T20" fmla="*/ 149 w 263"/>
                <a:gd name="T2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03">
                  <a:moveTo>
                    <a:pt x="149" y="0"/>
                  </a:moveTo>
                  <a:cubicBezTo>
                    <a:pt x="219" y="0"/>
                    <a:pt x="255" y="39"/>
                    <a:pt x="255" y="3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01" y="37"/>
                    <a:pt x="151" y="37"/>
                  </a:cubicBezTo>
                  <a:cubicBezTo>
                    <a:pt x="85" y="37"/>
                    <a:pt x="43" y="87"/>
                    <a:pt x="43" y="150"/>
                  </a:cubicBezTo>
                  <a:cubicBezTo>
                    <a:pt x="43" y="212"/>
                    <a:pt x="86" y="266"/>
                    <a:pt x="151" y="266"/>
                  </a:cubicBezTo>
                  <a:cubicBezTo>
                    <a:pt x="206" y="266"/>
                    <a:pt x="241" y="227"/>
                    <a:pt x="241" y="22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23" y="303"/>
                    <a:pt x="150" y="303"/>
                  </a:cubicBezTo>
                  <a:cubicBezTo>
                    <a:pt x="62" y="303"/>
                    <a:pt x="0" y="236"/>
                    <a:pt x="0" y="150"/>
                  </a:cubicBezTo>
                  <a:cubicBezTo>
                    <a:pt x="0" y="65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-786" y="1042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-1659" y="1213"/>
              <a:ext cx="128" cy="144"/>
            </a:xfrm>
            <a:custGeom>
              <a:avLst/>
              <a:gdLst>
                <a:gd name="T0" fmla="*/ 149 w 269"/>
                <a:gd name="T1" fmla="*/ 0 h 303"/>
                <a:gd name="T2" fmla="*/ 255 w 269"/>
                <a:gd name="T3" fmla="*/ 35 h 303"/>
                <a:gd name="T4" fmla="*/ 234 w 269"/>
                <a:gd name="T5" fmla="*/ 66 h 303"/>
                <a:gd name="T6" fmla="*/ 152 w 269"/>
                <a:gd name="T7" fmla="*/ 37 h 303"/>
                <a:gd name="T8" fmla="*/ 42 w 269"/>
                <a:gd name="T9" fmla="*/ 150 h 303"/>
                <a:gd name="T10" fmla="*/ 150 w 269"/>
                <a:gd name="T11" fmla="*/ 265 h 303"/>
                <a:gd name="T12" fmla="*/ 232 w 269"/>
                <a:gd name="T13" fmla="*/ 229 h 303"/>
                <a:gd name="T14" fmla="*/ 232 w 269"/>
                <a:gd name="T15" fmla="*/ 186 h 303"/>
                <a:gd name="T16" fmla="*/ 185 w 269"/>
                <a:gd name="T17" fmla="*/ 186 h 303"/>
                <a:gd name="T18" fmla="*/ 185 w 269"/>
                <a:gd name="T19" fmla="*/ 151 h 303"/>
                <a:gd name="T20" fmla="*/ 269 w 269"/>
                <a:gd name="T21" fmla="*/ 151 h 303"/>
                <a:gd name="T22" fmla="*/ 269 w 269"/>
                <a:gd name="T23" fmla="*/ 298 h 303"/>
                <a:gd name="T24" fmla="*/ 233 w 269"/>
                <a:gd name="T25" fmla="*/ 298 h 303"/>
                <a:gd name="T26" fmla="*/ 233 w 269"/>
                <a:gd name="T27" fmla="*/ 280 h 303"/>
                <a:gd name="T28" fmla="*/ 234 w 269"/>
                <a:gd name="T29" fmla="*/ 267 h 303"/>
                <a:gd name="T30" fmla="*/ 233 w 269"/>
                <a:gd name="T31" fmla="*/ 267 h 303"/>
                <a:gd name="T32" fmla="*/ 143 w 269"/>
                <a:gd name="T33" fmla="*/ 303 h 303"/>
                <a:gd name="T34" fmla="*/ 0 w 269"/>
                <a:gd name="T35" fmla="*/ 151 h 303"/>
                <a:gd name="T36" fmla="*/ 149 w 269"/>
                <a:gd name="T3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303">
                  <a:moveTo>
                    <a:pt x="149" y="0"/>
                  </a:moveTo>
                  <a:cubicBezTo>
                    <a:pt x="219" y="0"/>
                    <a:pt x="255" y="35"/>
                    <a:pt x="255" y="3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02" y="37"/>
                    <a:pt x="152" y="37"/>
                  </a:cubicBezTo>
                  <a:cubicBezTo>
                    <a:pt x="83" y="37"/>
                    <a:pt x="42" y="87"/>
                    <a:pt x="42" y="150"/>
                  </a:cubicBezTo>
                  <a:cubicBezTo>
                    <a:pt x="42" y="218"/>
                    <a:pt x="88" y="265"/>
                    <a:pt x="150" y="265"/>
                  </a:cubicBezTo>
                  <a:cubicBezTo>
                    <a:pt x="200" y="265"/>
                    <a:pt x="232" y="229"/>
                    <a:pt x="232" y="229"/>
                  </a:cubicBezTo>
                  <a:cubicBezTo>
                    <a:pt x="232" y="186"/>
                    <a:pt x="232" y="186"/>
                    <a:pt x="232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233" y="298"/>
                    <a:pt x="233" y="298"/>
                    <a:pt x="233" y="298"/>
                  </a:cubicBezTo>
                  <a:cubicBezTo>
                    <a:pt x="233" y="280"/>
                    <a:pt x="233" y="280"/>
                    <a:pt x="233" y="280"/>
                  </a:cubicBezTo>
                  <a:cubicBezTo>
                    <a:pt x="233" y="274"/>
                    <a:pt x="234" y="267"/>
                    <a:pt x="234" y="267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3" y="267"/>
                    <a:pt x="201" y="303"/>
                    <a:pt x="143" y="303"/>
                  </a:cubicBezTo>
                  <a:cubicBezTo>
                    <a:pt x="65" y="303"/>
                    <a:pt x="0" y="241"/>
                    <a:pt x="0" y="151"/>
                  </a:cubicBezTo>
                  <a:cubicBezTo>
                    <a:pt x="0" y="66"/>
                    <a:pt x="64" y="0"/>
                    <a:pt x="149" y="0"/>
                  </a:cubicBez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-1505" y="1215"/>
              <a:ext cx="101" cy="140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6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79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6 h 293"/>
                <a:gd name="T20" fmla="*/ 41 w 212"/>
                <a:gd name="T21" fmla="*/ 176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7 h 293"/>
                <a:gd name="T32" fmla="*/ 128 w 212"/>
                <a:gd name="T33" fmla="*/ 42 h 293"/>
                <a:gd name="T34" fmla="*/ 88 w 212"/>
                <a:gd name="T35" fmla="*/ 35 h 293"/>
                <a:gd name="T36" fmla="*/ 41 w 212"/>
                <a:gd name="T37" fmla="*/ 35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6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79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0"/>
                    <a:pt x="152" y="87"/>
                  </a:cubicBezTo>
                  <a:cubicBezTo>
                    <a:pt x="152" y="66"/>
                    <a:pt x="143" y="50"/>
                    <a:pt x="128" y="42"/>
                  </a:cubicBezTo>
                  <a:cubicBezTo>
                    <a:pt x="121" y="38"/>
                    <a:pt x="111" y="35"/>
                    <a:pt x="88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-1396" y="1213"/>
              <a:ext cx="142" cy="144"/>
            </a:xfrm>
            <a:custGeom>
              <a:avLst/>
              <a:gdLst>
                <a:gd name="T0" fmla="*/ 150 w 300"/>
                <a:gd name="T1" fmla="*/ 0 h 303"/>
                <a:gd name="T2" fmla="*/ 300 w 300"/>
                <a:gd name="T3" fmla="*/ 149 h 303"/>
                <a:gd name="T4" fmla="*/ 150 w 300"/>
                <a:gd name="T5" fmla="*/ 303 h 303"/>
                <a:gd name="T6" fmla="*/ 0 w 300"/>
                <a:gd name="T7" fmla="*/ 149 h 303"/>
                <a:gd name="T8" fmla="*/ 150 w 300"/>
                <a:gd name="T9" fmla="*/ 0 h 303"/>
                <a:gd name="T10" fmla="*/ 150 w 300"/>
                <a:gd name="T11" fmla="*/ 265 h 303"/>
                <a:gd name="T12" fmla="*/ 258 w 300"/>
                <a:gd name="T13" fmla="*/ 149 h 303"/>
                <a:gd name="T14" fmla="*/ 150 w 300"/>
                <a:gd name="T15" fmla="*/ 37 h 303"/>
                <a:gd name="T16" fmla="*/ 42 w 300"/>
                <a:gd name="T17" fmla="*/ 149 h 303"/>
                <a:gd name="T18" fmla="*/ 150 w 300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3">
                  <a:moveTo>
                    <a:pt x="150" y="0"/>
                  </a:moveTo>
                  <a:cubicBezTo>
                    <a:pt x="235" y="0"/>
                    <a:pt x="300" y="65"/>
                    <a:pt x="300" y="149"/>
                  </a:cubicBezTo>
                  <a:cubicBezTo>
                    <a:pt x="300" y="236"/>
                    <a:pt x="235" y="303"/>
                    <a:pt x="150" y="303"/>
                  </a:cubicBezTo>
                  <a:cubicBezTo>
                    <a:pt x="66" y="303"/>
                    <a:pt x="0" y="236"/>
                    <a:pt x="0" y="149"/>
                  </a:cubicBezTo>
                  <a:cubicBezTo>
                    <a:pt x="0" y="65"/>
                    <a:pt x="66" y="0"/>
                    <a:pt x="150" y="0"/>
                  </a:cubicBezTo>
                  <a:close/>
                  <a:moveTo>
                    <a:pt x="150" y="265"/>
                  </a:moveTo>
                  <a:cubicBezTo>
                    <a:pt x="210" y="265"/>
                    <a:pt x="258" y="215"/>
                    <a:pt x="258" y="149"/>
                  </a:cubicBezTo>
                  <a:cubicBezTo>
                    <a:pt x="258" y="85"/>
                    <a:pt x="210" y="37"/>
                    <a:pt x="150" y="37"/>
                  </a:cubicBezTo>
                  <a:cubicBezTo>
                    <a:pt x="91" y="37"/>
                    <a:pt x="42" y="85"/>
                    <a:pt x="42" y="149"/>
                  </a:cubicBezTo>
                  <a:cubicBezTo>
                    <a:pt x="42" y="215"/>
                    <a:pt x="91" y="265"/>
                    <a:pt x="150" y="265"/>
                  </a:cubicBez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-1235" y="1215"/>
              <a:ext cx="109" cy="142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89 h 298"/>
                <a:gd name="T6" fmla="*/ 115 w 230"/>
                <a:gd name="T7" fmla="*/ 260 h 298"/>
                <a:gd name="T8" fmla="*/ 189 w 230"/>
                <a:gd name="T9" fmla="*/ 188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89 h 298"/>
                <a:gd name="T16" fmla="*/ 115 w 230"/>
                <a:gd name="T17" fmla="*/ 298 h 298"/>
                <a:gd name="T18" fmla="*/ 0 w 230"/>
                <a:gd name="T19" fmla="*/ 189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1" y="234"/>
                    <a:pt x="70" y="260"/>
                    <a:pt x="115" y="260"/>
                  </a:cubicBezTo>
                  <a:cubicBezTo>
                    <a:pt x="160" y="260"/>
                    <a:pt x="189" y="234"/>
                    <a:pt x="189" y="18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30" y="254"/>
                    <a:pt x="183" y="298"/>
                    <a:pt x="115" y="298"/>
                  </a:cubicBezTo>
                  <a:cubicBezTo>
                    <a:pt x="47" y="298"/>
                    <a:pt x="0" y="254"/>
                    <a:pt x="0" y="1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-1098" y="1215"/>
              <a:ext cx="94" cy="140"/>
            </a:xfrm>
            <a:custGeom>
              <a:avLst/>
              <a:gdLst>
                <a:gd name="T0" fmla="*/ 0 w 198"/>
                <a:gd name="T1" fmla="*/ 0 h 293"/>
                <a:gd name="T2" fmla="*/ 106 w 198"/>
                <a:gd name="T3" fmla="*/ 0 h 293"/>
                <a:gd name="T4" fmla="*/ 198 w 198"/>
                <a:gd name="T5" fmla="*/ 92 h 293"/>
                <a:gd name="T6" fmla="*/ 106 w 198"/>
                <a:gd name="T7" fmla="*/ 185 h 293"/>
                <a:gd name="T8" fmla="*/ 41 w 198"/>
                <a:gd name="T9" fmla="*/ 185 h 293"/>
                <a:gd name="T10" fmla="*/ 41 w 198"/>
                <a:gd name="T11" fmla="*/ 293 h 293"/>
                <a:gd name="T12" fmla="*/ 0 w 198"/>
                <a:gd name="T13" fmla="*/ 293 h 293"/>
                <a:gd name="T14" fmla="*/ 0 w 198"/>
                <a:gd name="T15" fmla="*/ 0 h 293"/>
                <a:gd name="T16" fmla="*/ 100 w 198"/>
                <a:gd name="T17" fmla="*/ 149 h 293"/>
                <a:gd name="T18" fmla="*/ 156 w 198"/>
                <a:gd name="T19" fmla="*/ 92 h 293"/>
                <a:gd name="T20" fmla="*/ 100 w 198"/>
                <a:gd name="T21" fmla="*/ 35 h 293"/>
                <a:gd name="T22" fmla="*/ 41 w 198"/>
                <a:gd name="T23" fmla="*/ 35 h 293"/>
                <a:gd name="T24" fmla="*/ 41 w 198"/>
                <a:gd name="T25" fmla="*/ 149 h 293"/>
                <a:gd name="T26" fmla="*/ 100 w 198"/>
                <a:gd name="T27" fmla="*/ 14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93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60" y="0"/>
                    <a:pt x="198" y="36"/>
                    <a:pt x="198" y="92"/>
                  </a:cubicBezTo>
                  <a:cubicBezTo>
                    <a:pt x="198" y="147"/>
                    <a:pt x="160" y="185"/>
                    <a:pt x="106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9"/>
                  </a:moveTo>
                  <a:cubicBezTo>
                    <a:pt x="135" y="149"/>
                    <a:pt x="156" y="127"/>
                    <a:pt x="156" y="92"/>
                  </a:cubicBezTo>
                  <a:cubicBezTo>
                    <a:pt x="156" y="56"/>
                    <a:pt x="135" y="35"/>
                    <a:pt x="10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9"/>
                    <a:pt x="41" y="149"/>
                    <a:pt x="41" y="149"/>
                  </a:cubicBezTo>
                  <a:lnTo>
                    <a:pt x="100" y="149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543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- 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5151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6677025" cy="6515100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575050"/>
            <a:ext cx="9144000" cy="692150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75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599" y="6519672"/>
            <a:ext cx="2911475" cy="3428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The Resource Group ©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00775" y="6519672"/>
            <a:ext cx="2594992" cy="3429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68C922B-CEA5-4D47-87C5-81A0F828FA83}" type="slidenum">
              <a:rPr smtClean="0"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28" name="Footer Placeholder 4"/>
          <p:cNvSpPr txBox="1">
            <a:spLocks/>
          </p:cNvSpPr>
          <p:nvPr userDrawn="1"/>
        </p:nvSpPr>
        <p:spPr>
          <a:xfrm>
            <a:off x="3263900" y="6515101"/>
            <a:ext cx="2616200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354808" y="3575050"/>
            <a:ext cx="5522117" cy="692150"/>
          </a:xfrm>
        </p:spPr>
        <p:txBody>
          <a:bodyPr anchor="ctr"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4514850"/>
            <a:ext cx="2911475" cy="1476375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Presenter contact info goes here and/or include a call to action (website or email address)</a:t>
            </a:r>
          </a:p>
        </p:txBody>
      </p:sp>
      <p:grpSp>
        <p:nvGrpSpPr>
          <p:cNvPr id="31" name="Group 24"/>
          <p:cNvGrpSpPr>
            <a:grpSpLocks noChangeAspect="1"/>
          </p:cNvGrpSpPr>
          <p:nvPr userDrawn="1"/>
        </p:nvGrpSpPr>
        <p:grpSpPr bwMode="auto">
          <a:xfrm>
            <a:off x="302005" y="317547"/>
            <a:ext cx="2605532" cy="896112"/>
            <a:chOff x="-2118" y="870"/>
            <a:chExt cx="1416" cy="487"/>
          </a:xfrm>
          <a:solidFill>
            <a:srgbClr val="61259E"/>
          </a:solidFill>
        </p:grpSpPr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-2118" y="870"/>
              <a:ext cx="442" cy="485"/>
            </a:xfrm>
            <a:custGeom>
              <a:avLst/>
              <a:gdLst>
                <a:gd name="T0" fmla="*/ 589 w 932"/>
                <a:gd name="T1" fmla="*/ 579 h 1020"/>
                <a:gd name="T2" fmla="*/ 825 w 932"/>
                <a:gd name="T3" fmla="*/ 314 h 1020"/>
                <a:gd name="T4" fmla="*/ 435 w 932"/>
                <a:gd name="T5" fmla="*/ 0 h 1020"/>
                <a:gd name="T6" fmla="*/ 0 w 932"/>
                <a:gd name="T7" fmla="*/ 0 h 1020"/>
                <a:gd name="T8" fmla="*/ 0 w 932"/>
                <a:gd name="T9" fmla="*/ 329 h 1020"/>
                <a:gd name="T10" fmla="*/ 132 w 932"/>
                <a:gd name="T11" fmla="*/ 223 h 1020"/>
                <a:gd name="T12" fmla="*/ 292 w 932"/>
                <a:gd name="T13" fmla="*/ 194 h 1020"/>
                <a:gd name="T14" fmla="*/ 290 w 932"/>
                <a:gd name="T15" fmla="*/ 8 h 1020"/>
                <a:gd name="T16" fmla="*/ 595 w 932"/>
                <a:gd name="T17" fmla="*/ 302 h 1020"/>
                <a:gd name="T18" fmla="*/ 292 w 932"/>
                <a:gd name="T19" fmla="*/ 581 h 1020"/>
                <a:gd name="T20" fmla="*/ 292 w 932"/>
                <a:gd name="T21" fmla="*/ 400 h 1020"/>
                <a:gd name="T22" fmla="*/ 156 w 932"/>
                <a:gd name="T23" fmla="*/ 448 h 1020"/>
                <a:gd name="T24" fmla="*/ 10 w 932"/>
                <a:gd name="T25" fmla="*/ 645 h 1020"/>
                <a:gd name="T26" fmla="*/ 0 w 932"/>
                <a:gd name="T27" fmla="*/ 722 h 1020"/>
                <a:gd name="T28" fmla="*/ 0 w 932"/>
                <a:gd name="T29" fmla="*/ 1020 h 1020"/>
                <a:gd name="T30" fmla="*/ 291 w 932"/>
                <a:gd name="T31" fmla="*/ 1020 h 1020"/>
                <a:gd name="T32" fmla="*/ 292 w 932"/>
                <a:gd name="T33" fmla="*/ 591 h 1020"/>
                <a:gd name="T34" fmla="*/ 292 w 932"/>
                <a:gd name="T35" fmla="*/ 591 h 1020"/>
                <a:gd name="T36" fmla="*/ 569 w 932"/>
                <a:gd name="T37" fmla="*/ 1020 h 1020"/>
                <a:gd name="T38" fmla="*/ 932 w 932"/>
                <a:gd name="T39" fmla="*/ 1020 h 1020"/>
                <a:gd name="T40" fmla="*/ 589 w 932"/>
                <a:gd name="T41" fmla="*/ 57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2" h="1020">
                  <a:moveTo>
                    <a:pt x="589" y="579"/>
                  </a:moveTo>
                  <a:cubicBezTo>
                    <a:pt x="748" y="553"/>
                    <a:pt x="825" y="454"/>
                    <a:pt x="825" y="314"/>
                  </a:cubicBezTo>
                  <a:cubicBezTo>
                    <a:pt x="825" y="96"/>
                    <a:pt x="657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6" y="319"/>
                    <a:pt x="42" y="260"/>
                    <a:pt x="132" y="223"/>
                  </a:cubicBezTo>
                  <a:cubicBezTo>
                    <a:pt x="229" y="181"/>
                    <a:pt x="292" y="194"/>
                    <a:pt x="292" y="19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2" y="400"/>
                    <a:pt x="292" y="400"/>
                    <a:pt x="292" y="400"/>
                  </a:cubicBezTo>
                  <a:cubicBezTo>
                    <a:pt x="292" y="400"/>
                    <a:pt x="254" y="385"/>
                    <a:pt x="156" y="448"/>
                  </a:cubicBezTo>
                  <a:cubicBezTo>
                    <a:pt x="58" y="512"/>
                    <a:pt x="20" y="582"/>
                    <a:pt x="10" y="645"/>
                  </a:cubicBezTo>
                  <a:cubicBezTo>
                    <a:pt x="4" y="681"/>
                    <a:pt x="1" y="706"/>
                    <a:pt x="0" y="722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1" y="1020"/>
                    <a:pt x="291" y="1020"/>
                    <a:pt x="291" y="1020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569" y="1020"/>
                    <a:pt x="569" y="1020"/>
                    <a:pt x="569" y="1020"/>
                  </a:cubicBezTo>
                  <a:cubicBezTo>
                    <a:pt x="932" y="1020"/>
                    <a:pt x="932" y="1020"/>
                    <a:pt x="932" y="1020"/>
                  </a:cubicBezTo>
                  <a:lnTo>
                    <a:pt x="589" y="5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-1667" y="870"/>
              <a:ext cx="114" cy="140"/>
            </a:xfrm>
            <a:custGeom>
              <a:avLst/>
              <a:gdLst>
                <a:gd name="T0" fmla="*/ 47 w 114"/>
                <a:gd name="T1" fmla="*/ 18 h 140"/>
                <a:gd name="T2" fmla="*/ 0 w 114"/>
                <a:gd name="T3" fmla="*/ 18 h 140"/>
                <a:gd name="T4" fmla="*/ 0 w 114"/>
                <a:gd name="T5" fmla="*/ 0 h 140"/>
                <a:gd name="T6" fmla="*/ 114 w 114"/>
                <a:gd name="T7" fmla="*/ 0 h 140"/>
                <a:gd name="T8" fmla="*/ 114 w 114"/>
                <a:gd name="T9" fmla="*/ 18 h 140"/>
                <a:gd name="T10" fmla="*/ 66 w 114"/>
                <a:gd name="T11" fmla="*/ 18 h 140"/>
                <a:gd name="T12" fmla="*/ 66 w 114"/>
                <a:gd name="T13" fmla="*/ 140 h 140"/>
                <a:gd name="T14" fmla="*/ 47 w 114"/>
                <a:gd name="T15" fmla="*/ 140 h 140"/>
                <a:gd name="T16" fmla="*/ 47 w 114"/>
                <a:gd name="T1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40">
                  <a:moveTo>
                    <a:pt x="4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66" y="18"/>
                  </a:lnTo>
                  <a:lnTo>
                    <a:pt x="66" y="140"/>
                  </a:lnTo>
                  <a:lnTo>
                    <a:pt x="47" y="140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-1541" y="870"/>
              <a:ext cx="111" cy="140"/>
            </a:xfrm>
            <a:custGeom>
              <a:avLst/>
              <a:gdLst>
                <a:gd name="T0" fmla="*/ 0 w 111"/>
                <a:gd name="T1" fmla="*/ 0 h 140"/>
                <a:gd name="T2" fmla="*/ 19 w 111"/>
                <a:gd name="T3" fmla="*/ 0 h 140"/>
                <a:gd name="T4" fmla="*/ 19 w 111"/>
                <a:gd name="T5" fmla="*/ 62 h 140"/>
                <a:gd name="T6" fmla="*/ 91 w 111"/>
                <a:gd name="T7" fmla="*/ 62 h 140"/>
                <a:gd name="T8" fmla="*/ 91 w 111"/>
                <a:gd name="T9" fmla="*/ 0 h 140"/>
                <a:gd name="T10" fmla="*/ 111 w 111"/>
                <a:gd name="T11" fmla="*/ 0 h 140"/>
                <a:gd name="T12" fmla="*/ 111 w 111"/>
                <a:gd name="T13" fmla="*/ 140 h 140"/>
                <a:gd name="T14" fmla="*/ 91 w 111"/>
                <a:gd name="T15" fmla="*/ 140 h 140"/>
                <a:gd name="T16" fmla="*/ 91 w 111"/>
                <a:gd name="T17" fmla="*/ 79 h 140"/>
                <a:gd name="T18" fmla="*/ 19 w 111"/>
                <a:gd name="T19" fmla="*/ 79 h 140"/>
                <a:gd name="T20" fmla="*/ 19 w 111"/>
                <a:gd name="T21" fmla="*/ 140 h 140"/>
                <a:gd name="T22" fmla="*/ 0 w 111"/>
                <a:gd name="T23" fmla="*/ 140 h 140"/>
                <a:gd name="T24" fmla="*/ 0 w 111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lnTo>
                    <a:pt x="19" y="0"/>
                  </a:lnTo>
                  <a:lnTo>
                    <a:pt x="19" y="62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11" y="140"/>
                  </a:lnTo>
                  <a:lnTo>
                    <a:pt x="91" y="140"/>
                  </a:lnTo>
                  <a:lnTo>
                    <a:pt x="91" y="79"/>
                  </a:lnTo>
                  <a:lnTo>
                    <a:pt x="19" y="79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-1401" y="870"/>
              <a:ext cx="84" cy="140"/>
            </a:xfrm>
            <a:custGeom>
              <a:avLst/>
              <a:gdLst>
                <a:gd name="T0" fmla="*/ 0 w 84"/>
                <a:gd name="T1" fmla="*/ 0 h 140"/>
                <a:gd name="T2" fmla="*/ 81 w 84"/>
                <a:gd name="T3" fmla="*/ 0 h 140"/>
                <a:gd name="T4" fmla="*/ 81 w 84"/>
                <a:gd name="T5" fmla="*/ 18 h 140"/>
                <a:gd name="T6" fmla="*/ 20 w 84"/>
                <a:gd name="T7" fmla="*/ 18 h 140"/>
                <a:gd name="T8" fmla="*/ 20 w 84"/>
                <a:gd name="T9" fmla="*/ 61 h 140"/>
                <a:gd name="T10" fmla="*/ 70 w 84"/>
                <a:gd name="T11" fmla="*/ 61 h 140"/>
                <a:gd name="T12" fmla="*/ 70 w 84"/>
                <a:gd name="T13" fmla="*/ 78 h 140"/>
                <a:gd name="T14" fmla="*/ 20 w 84"/>
                <a:gd name="T15" fmla="*/ 78 h 140"/>
                <a:gd name="T16" fmla="*/ 20 w 84"/>
                <a:gd name="T17" fmla="*/ 123 h 140"/>
                <a:gd name="T18" fmla="*/ 84 w 84"/>
                <a:gd name="T19" fmla="*/ 123 h 140"/>
                <a:gd name="T20" fmla="*/ 84 w 84"/>
                <a:gd name="T21" fmla="*/ 140 h 140"/>
                <a:gd name="T22" fmla="*/ 0 w 84"/>
                <a:gd name="T23" fmla="*/ 140 h 140"/>
                <a:gd name="T24" fmla="*/ 0 w 8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0">
                  <a:moveTo>
                    <a:pt x="0" y="0"/>
                  </a:moveTo>
                  <a:lnTo>
                    <a:pt x="81" y="0"/>
                  </a:lnTo>
                  <a:lnTo>
                    <a:pt x="81" y="18"/>
                  </a:lnTo>
                  <a:lnTo>
                    <a:pt x="20" y="18"/>
                  </a:lnTo>
                  <a:lnTo>
                    <a:pt x="20" y="61"/>
                  </a:lnTo>
                  <a:lnTo>
                    <a:pt x="70" y="61"/>
                  </a:lnTo>
                  <a:lnTo>
                    <a:pt x="70" y="78"/>
                  </a:lnTo>
                  <a:lnTo>
                    <a:pt x="20" y="78"/>
                  </a:lnTo>
                  <a:lnTo>
                    <a:pt x="20" y="123"/>
                  </a:lnTo>
                  <a:lnTo>
                    <a:pt x="84" y="123"/>
                  </a:lnTo>
                  <a:lnTo>
                    <a:pt x="8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-1648" y="1042"/>
              <a:ext cx="100" cy="139"/>
            </a:xfrm>
            <a:custGeom>
              <a:avLst/>
              <a:gdLst>
                <a:gd name="T0" fmla="*/ 0 w 211"/>
                <a:gd name="T1" fmla="*/ 0 h 293"/>
                <a:gd name="T2" fmla="*/ 89 w 211"/>
                <a:gd name="T3" fmla="*/ 0 h 293"/>
                <a:gd name="T4" fmla="*/ 143 w 211"/>
                <a:gd name="T5" fmla="*/ 7 h 293"/>
                <a:gd name="T6" fmla="*/ 193 w 211"/>
                <a:gd name="T7" fmla="*/ 86 h 293"/>
                <a:gd name="T8" fmla="*/ 140 w 211"/>
                <a:gd name="T9" fmla="*/ 165 h 293"/>
                <a:gd name="T10" fmla="*/ 140 w 211"/>
                <a:gd name="T11" fmla="*/ 166 h 293"/>
                <a:gd name="T12" fmla="*/ 149 w 211"/>
                <a:gd name="T13" fmla="*/ 180 h 293"/>
                <a:gd name="T14" fmla="*/ 211 w 211"/>
                <a:gd name="T15" fmla="*/ 293 h 293"/>
                <a:gd name="T16" fmla="*/ 165 w 211"/>
                <a:gd name="T17" fmla="*/ 293 h 293"/>
                <a:gd name="T18" fmla="*/ 103 w 211"/>
                <a:gd name="T19" fmla="*/ 177 h 293"/>
                <a:gd name="T20" fmla="*/ 41 w 211"/>
                <a:gd name="T21" fmla="*/ 177 h 293"/>
                <a:gd name="T22" fmla="*/ 41 w 211"/>
                <a:gd name="T23" fmla="*/ 293 h 293"/>
                <a:gd name="T24" fmla="*/ 0 w 211"/>
                <a:gd name="T25" fmla="*/ 293 h 293"/>
                <a:gd name="T26" fmla="*/ 0 w 211"/>
                <a:gd name="T27" fmla="*/ 0 h 293"/>
                <a:gd name="T28" fmla="*/ 99 w 211"/>
                <a:gd name="T29" fmla="*/ 141 h 293"/>
                <a:gd name="T30" fmla="*/ 151 w 211"/>
                <a:gd name="T31" fmla="*/ 88 h 293"/>
                <a:gd name="T32" fmla="*/ 128 w 211"/>
                <a:gd name="T33" fmla="*/ 42 h 293"/>
                <a:gd name="T34" fmla="*/ 88 w 211"/>
                <a:gd name="T35" fmla="*/ 36 h 293"/>
                <a:gd name="T36" fmla="*/ 41 w 211"/>
                <a:gd name="T37" fmla="*/ 36 h 293"/>
                <a:gd name="T38" fmla="*/ 41 w 211"/>
                <a:gd name="T39" fmla="*/ 141 h 293"/>
                <a:gd name="T40" fmla="*/ 99 w 211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293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0"/>
                    <a:pt x="132" y="2"/>
                    <a:pt x="143" y="7"/>
                  </a:cubicBezTo>
                  <a:cubicBezTo>
                    <a:pt x="173" y="18"/>
                    <a:pt x="193" y="47"/>
                    <a:pt x="193" y="86"/>
                  </a:cubicBezTo>
                  <a:cubicBezTo>
                    <a:pt x="193" y="123"/>
                    <a:pt x="172" y="15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3" y="170"/>
                    <a:pt x="149" y="180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99" y="141"/>
                  </a:moveTo>
                  <a:cubicBezTo>
                    <a:pt x="131" y="141"/>
                    <a:pt x="151" y="121"/>
                    <a:pt x="151" y="88"/>
                  </a:cubicBezTo>
                  <a:cubicBezTo>
                    <a:pt x="151" y="66"/>
                    <a:pt x="143" y="51"/>
                    <a:pt x="128" y="42"/>
                  </a:cubicBezTo>
                  <a:cubicBezTo>
                    <a:pt x="120" y="38"/>
                    <a:pt x="110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-1531" y="1042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-1436" y="1039"/>
              <a:ext cx="89" cy="144"/>
            </a:xfrm>
            <a:custGeom>
              <a:avLst/>
              <a:gdLst>
                <a:gd name="T0" fmla="*/ 23 w 189"/>
                <a:gd name="T1" fmla="*/ 234 h 303"/>
                <a:gd name="T2" fmla="*/ 97 w 189"/>
                <a:gd name="T3" fmla="*/ 265 h 303"/>
                <a:gd name="T4" fmla="*/ 148 w 189"/>
                <a:gd name="T5" fmla="*/ 222 h 303"/>
                <a:gd name="T6" fmla="*/ 6 w 189"/>
                <a:gd name="T7" fmla="*/ 82 h 303"/>
                <a:gd name="T8" fmla="*/ 100 w 189"/>
                <a:gd name="T9" fmla="*/ 0 h 303"/>
                <a:gd name="T10" fmla="*/ 183 w 189"/>
                <a:gd name="T11" fmla="*/ 29 h 303"/>
                <a:gd name="T12" fmla="*/ 165 w 189"/>
                <a:gd name="T13" fmla="*/ 64 h 303"/>
                <a:gd name="T14" fmla="*/ 100 w 189"/>
                <a:gd name="T15" fmla="*/ 38 h 303"/>
                <a:gd name="T16" fmla="*/ 48 w 189"/>
                <a:gd name="T17" fmla="*/ 81 h 303"/>
                <a:gd name="T18" fmla="*/ 189 w 189"/>
                <a:gd name="T19" fmla="*/ 221 h 303"/>
                <a:gd name="T20" fmla="*/ 96 w 189"/>
                <a:gd name="T21" fmla="*/ 303 h 303"/>
                <a:gd name="T22" fmla="*/ 0 w 189"/>
                <a:gd name="T23" fmla="*/ 265 h 303"/>
                <a:gd name="T24" fmla="*/ 23 w 189"/>
                <a:gd name="T25" fmla="*/ 23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03">
                  <a:moveTo>
                    <a:pt x="23" y="234"/>
                  </a:moveTo>
                  <a:cubicBezTo>
                    <a:pt x="23" y="234"/>
                    <a:pt x="54" y="265"/>
                    <a:pt x="97" y="265"/>
                  </a:cubicBezTo>
                  <a:cubicBezTo>
                    <a:pt x="124" y="265"/>
                    <a:pt x="148" y="250"/>
                    <a:pt x="148" y="222"/>
                  </a:cubicBezTo>
                  <a:cubicBezTo>
                    <a:pt x="148" y="158"/>
                    <a:pt x="6" y="172"/>
                    <a:pt x="6" y="82"/>
                  </a:cubicBezTo>
                  <a:cubicBezTo>
                    <a:pt x="6" y="36"/>
                    <a:pt x="45" y="0"/>
                    <a:pt x="100" y="0"/>
                  </a:cubicBezTo>
                  <a:cubicBezTo>
                    <a:pt x="155" y="0"/>
                    <a:pt x="183" y="29"/>
                    <a:pt x="183" y="2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38" y="38"/>
                    <a:pt x="100" y="38"/>
                  </a:cubicBezTo>
                  <a:cubicBezTo>
                    <a:pt x="69" y="38"/>
                    <a:pt x="48" y="58"/>
                    <a:pt x="48" y="81"/>
                  </a:cubicBezTo>
                  <a:cubicBezTo>
                    <a:pt x="48" y="142"/>
                    <a:pt x="189" y="126"/>
                    <a:pt x="189" y="221"/>
                  </a:cubicBezTo>
                  <a:cubicBezTo>
                    <a:pt x="189" y="266"/>
                    <a:pt x="154" y="303"/>
                    <a:pt x="96" y="303"/>
                  </a:cubicBezTo>
                  <a:cubicBezTo>
                    <a:pt x="34" y="303"/>
                    <a:pt x="0" y="265"/>
                    <a:pt x="0" y="265"/>
                  </a:cubicBezTo>
                  <a:lnTo>
                    <a:pt x="2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-1336" y="1039"/>
              <a:ext cx="142" cy="144"/>
            </a:xfrm>
            <a:custGeom>
              <a:avLst/>
              <a:gdLst>
                <a:gd name="T0" fmla="*/ 150 w 299"/>
                <a:gd name="T1" fmla="*/ 0 h 303"/>
                <a:gd name="T2" fmla="*/ 299 w 299"/>
                <a:gd name="T3" fmla="*/ 150 h 303"/>
                <a:gd name="T4" fmla="*/ 150 w 299"/>
                <a:gd name="T5" fmla="*/ 303 h 303"/>
                <a:gd name="T6" fmla="*/ 0 w 299"/>
                <a:gd name="T7" fmla="*/ 150 h 303"/>
                <a:gd name="T8" fmla="*/ 150 w 299"/>
                <a:gd name="T9" fmla="*/ 0 h 303"/>
                <a:gd name="T10" fmla="*/ 150 w 299"/>
                <a:gd name="T11" fmla="*/ 266 h 303"/>
                <a:gd name="T12" fmla="*/ 257 w 299"/>
                <a:gd name="T13" fmla="*/ 150 h 303"/>
                <a:gd name="T14" fmla="*/ 150 w 299"/>
                <a:gd name="T15" fmla="*/ 37 h 303"/>
                <a:gd name="T16" fmla="*/ 42 w 299"/>
                <a:gd name="T17" fmla="*/ 150 h 303"/>
                <a:gd name="T18" fmla="*/ 150 w 299"/>
                <a:gd name="T19" fmla="*/ 2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3">
                  <a:moveTo>
                    <a:pt x="150" y="0"/>
                  </a:moveTo>
                  <a:cubicBezTo>
                    <a:pt x="234" y="0"/>
                    <a:pt x="299" y="65"/>
                    <a:pt x="299" y="150"/>
                  </a:cubicBezTo>
                  <a:cubicBezTo>
                    <a:pt x="299" y="236"/>
                    <a:pt x="234" y="303"/>
                    <a:pt x="150" y="303"/>
                  </a:cubicBezTo>
                  <a:cubicBezTo>
                    <a:pt x="65" y="303"/>
                    <a:pt x="0" y="236"/>
                    <a:pt x="0" y="150"/>
                  </a:cubicBezTo>
                  <a:cubicBezTo>
                    <a:pt x="0" y="65"/>
                    <a:pt x="65" y="0"/>
                    <a:pt x="150" y="0"/>
                  </a:cubicBezTo>
                  <a:close/>
                  <a:moveTo>
                    <a:pt x="150" y="266"/>
                  </a:moveTo>
                  <a:cubicBezTo>
                    <a:pt x="209" y="266"/>
                    <a:pt x="257" y="216"/>
                    <a:pt x="257" y="150"/>
                  </a:cubicBezTo>
                  <a:cubicBezTo>
                    <a:pt x="257" y="86"/>
                    <a:pt x="209" y="37"/>
                    <a:pt x="150" y="37"/>
                  </a:cubicBezTo>
                  <a:cubicBezTo>
                    <a:pt x="90" y="37"/>
                    <a:pt x="42" y="86"/>
                    <a:pt x="42" y="150"/>
                  </a:cubicBezTo>
                  <a:cubicBezTo>
                    <a:pt x="42" y="216"/>
                    <a:pt x="90" y="266"/>
                    <a:pt x="15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-1175" y="1042"/>
              <a:ext cx="109" cy="141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90 h 298"/>
                <a:gd name="T6" fmla="*/ 114 w 230"/>
                <a:gd name="T7" fmla="*/ 261 h 298"/>
                <a:gd name="T8" fmla="*/ 189 w 230"/>
                <a:gd name="T9" fmla="*/ 189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90 h 298"/>
                <a:gd name="T16" fmla="*/ 115 w 230"/>
                <a:gd name="T17" fmla="*/ 298 h 298"/>
                <a:gd name="T18" fmla="*/ 0 w 230"/>
                <a:gd name="T19" fmla="*/ 190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234"/>
                    <a:pt x="70" y="261"/>
                    <a:pt x="114" y="261"/>
                  </a:cubicBezTo>
                  <a:cubicBezTo>
                    <a:pt x="159" y="261"/>
                    <a:pt x="189" y="234"/>
                    <a:pt x="189" y="18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255"/>
                    <a:pt x="183" y="298"/>
                    <a:pt x="115" y="298"/>
                  </a:cubicBezTo>
                  <a:cubicBezTo>
                    <a:pt x="46" y="298"/>
                    <a:pt x="0" y="255"/>
                    <a:pt x="0" y="1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-1038" y="1042"/>
              <a:ext cx="101" cy="139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7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80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7 h 293"/>
                <a:gd name="T20" fmla="*/ 41 w 212"/>
                <a:gd name="T21" fmla="*/ 177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8 h 293"/>
                <a:gd name="T32" fmla="*/ 129 w 212"/>
                <a:gd name="T33" fmla="*/ 42 h 293"/>
                <a:gd name="T34" fmla="*/ 88 w 212"/>
                <a:gd name="T35" fmla="*/ 36 h 293"/>
                <a:gd name="T36" fmla="*/ 41 w 212"/>
                <a:gd name="T37" fmla="*/ 36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7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80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1"/>
                    <a:pt x="152" y="88"/>
                  </a:cubicBezTo>
                  <a:cubicBezTo>
                    <a:pt x="152" y="66"/>
                    <a:pt x="143" y="51"/>
                    <a:pt x="129" y="42"/>
                  </a:cubicBezTo>
                  <a:cubicBezTo>
                    <a:pt x="121" y="38"/>
                    <a:pt x="111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-929" y="1039"/>
              <a:ext cx="124" cy="144"/>
            </a:xfrm>
            <a:custGeom>
              <a:avLst/>
              <a:gdLst>
                <a:gd name="T0" fmla="*/ 149 w 263"/>
                <a:gd name="T1" fmla="*/ 0 h 303"/>
                <a:gd name="T2" fmla="*/ 255 w 263"/>
                <a:gd name="T3" fmla="*/ 39 h 303"/>
                <a:gd name="T4" fmla="*/ 235 w 263"/>
                <a:gd name="T5" fmla="*/ 69 h 303"/>
                <a:gd name="T6" fmla="*/ 151 w 263"/>
                <a:gd name="T7" fmla="*/ 37 h 303"/>
                <a:gd name="T8" fmla="*/ 43 w 263"/>
                <a:gd name="T9" fmla="*/ 150 h 303"/>
                <a:gd name="T10" fmla="*/ 151 w 263"/>
                <a:gd name="T11" fmla="*/ 266 h 303"/>
                <a:gd name="T12" fmla="*/ 241 w 263"/>
                <a:gd name="T13" fmla="*/ 227 h 303"/>
                <a:gd name="T14" fmla="*/ 263 w 263"/>
                <a:gd name="T15" fmla="*/ 257 h 303"/>
                <a:gd name="T16" fmla="*/ 150 w 263"/>
                <a:gd name="T17" fmla="*/ 303 h 303"/>
                <a:gd name="T18" fmla="*/ 0 w 263"/>
                <a:gd name="T19" fmla="*/ 150 h 303"/>
                <a:gd name="T20" fmla="*/ 149 w 263"/>
                <a:gd name="T2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03">
                  <a:moveTo>
                    <a:pt x="149" y="0"/>
                  </a:moveTo>
                  <a:cubicBezTo>
                    <a:pt x="219" y="0"/>
                    <a:pt x="255" y="39"/>
                    <a:pt x="255" y="3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01" y="37"/>
                    <a:pt x="151" y="37"/>
                  </a:cubicBezTo>
                  <a:cubicBezTo>
                    <a:pt x="85" y="37"/>
                    <a:pt x="43" y="87"/>
                    <a:pt x="43" y="150"/>
                  </a:cubicBezTo>
                  <a:cubicBezTo>
                    <a:pt x="43" y="212"/>
                    <a:pt x="86" y="266"/>
                    <a:pt x="151" y="266"/>
                  </a:cubicBezTo>
                  <a:cubicBezTo>
                    <a:pt x="206" y="266"/>
                    <a:pt x="241" y="227"/>
                    <a:pt x="241" y="22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23" y="303"/>
                    <a:pt x="150" y="303"/>
                  </a:cubicBezTo>
                  <a:cubicBezTo>
                    <a:pt x="62" y="303"/>
                    <a:pt x="0" y="236"/>
                    <a:pt x="0" y="150"/>
                  </a:cubicBezTo>
                  <a:cubicBezTo>
                    <a:pt x="0" y="65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-786" y="1042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-1659" y="1213"/>
              <a:ext cx="128" cy="144"/>
            </a:xfrm>
            <a:custGeom>
              <a:avLst/>
              <a:gdLst>
                <a:gd name="T0" fmla="*/ 149 w 269"/>
                <a:gd name="T1" fmla="*/ 0 h 303"/>
                <a:gd name="T2" fmla="*/ 255 w 269"/>
                <a:gd name="T3" fmla="*/ 35 h 303"/>
                <a:gd name="T4" fmla="*/ 234 w 269"/>
                <a:gd name="T5" fmla="*/ 66 h 303"/>
                <a:gd name="T6" fmla="*/ 152 w 269"/>
                <a:gd name="T7" fmla="*/ 37 h 303"/>
                <a:gd name="T8" fmla="*/ 42 w 269"/>
                <a:gd name="T9" fmla="*/ 150 h 303"/>
                <a:gd name="T10" fmla="*/ 150 w 269"/>
                <a:gd name="T11" fmla="*/ 265 h 303"/>
                <a:gd name="T12" fmla="*/ 232 w 269"/>
                <a:gd name="T13" fmla="*/ 229 h 303"/>
                <a:gd name="T14" fmla="*/ 232 w 269"/>
                <a:gd name="T15" fmla="*/ 186 h 303"/>
                <a:gd name="T16" fmla="*/ 185 w 269"/>
                <a:gd name="T17" fmla="*/ 186 h 303"/>
                <a:gd name="T18" fmla="*/ 185 w 269"/>
                <a:gd name="T19" fmla="*/ 151 h 303"/>
                <a:gd name="T20" fmla="*/ 269 w 269"/>
                <a:gd name="T21" fmla="*/ 151 h 303"/>
                <a:gd name="T22" fmla="*/ 269 w 269"/>
                <a:gd name="T23" fmla="*/ 298 h 303"/>
                <a:gd name="T24" fmla="*/ 233 w 269"/>
                <a:gd name="T25" fmla="*/ 298 h 303"/>
                <a:gd name="T26" fmla="*/ 233 w 269"/>
                <a:gd name="T27" fmla="*/ 280 h 303"/>
                <a:gd name="T28" fmla="*/ 234 w 269"/>
                <a:gd name="T29" fmla="*/ 267 h 303"/>
                <a:gd name="T30" fmla="*/ 233 w 269"/>
                <a:gd name="T31" fmla="*/ 267 h 303"/>
                <a:gd name="T32" fmla="*/ 143 w 269"/>
                <a:gd name="T33" fmla="*/ 303 h 303"/>
                <a:gd name="T34" fmla="*/ 0 w 269"/>
                <a:gd name="T35" fmla="*/ 151 h 303"/>
                <a:gd name="T36" fmla="*/ 149 w 269"/>
                <a:gd name="T3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303">
                  <a:moveTo>
                    <a:pt x="149" y="0"/>
                  </a:moveTo>
                  <a:cubicBezTo>
                    <a:pt x="219" y="0"/>
                    <a:pt x="255" y="35"/>
                    <a:pt x="255" y="3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02" y="37"/>
                    <a:pt x="152" y="37"/>
                  </a:cubicBezTo>
                  <a:cubicBezTo>
                    <a:pt x="83" y="37"/>
                    <a:pt x="42" y="87"/>
                    <a:pt x="42" y="150"/>
                  </a:cubicBezTo>
                  <a:cubicBezTo>
                    <a:pt x="42" y="218"/>
                    <a:pt x="88" y="265"/>
                    <a:pt x="150" y="265"/>
                  </a:cubicBezTo>
                  <a:cubicBezTo>
                    <a:pt x="200" y="265"/>
                    <a:pt x="232" y="229"/>
                    <a:pt x="232" y="229"/>
                  </a:cubicBezTo>
                  <a:cubicBezTo>
                    <a:pt x="232" y="186"/>
                    <a:pt x="232" y="186"/>
                    <a:pt x="232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233" y="298"/>
                    <a:pt x="233" y="298"/>
                    <a:pt x="233" y="298"/>
                  </a:cubicBezTo>
                  <a:cubicBezTo>
                    <a:pt x="233" y="280"/>
                    <a:pt x="233" y="280"/>
                    <a:pt x="233" y="280"/>
                  </a:cubicBezTo>
                  <a:cubicBezTo>
                    <a:pt x="233" y="274"/>
                    <a:pt x="234" y="267"/>
                    <a:pt x="234" y="267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3" y="267"/>
                    <a:pt x="201" y="303"/>
                    <a:pt x="143" y="303"/>
                  </a:cubicBezTo>
                  <a:cubicBezTo>
                    <a:pt x="65" y="303"/>
                    <a:pt x="0" y="241"/>
                    <a:pt x="0" y="151"/>
                  </a:cubicBezTo>
                  <a:cubicBezTo>
                    <a:pt x="0" y="66"/>
                    <a:pt x="64" y="0"/>
                    <a:pt x="149" y="0"/>
                  </a:cubicBez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6" name="Freeform 38"/>
            <p:cNvSpPr>
              <a:spLocks noEditPoints="1"/>
            </p:cNvSpPr>
            <p:nvPr/>
          </p:nvSpPr>
          <p:spPr bwMode="auto">
            <a:xfrm>
              <a:off x="-1505" y="1215"/>
              <a:ext cx="101" cy="140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6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79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6 h 293"/>
                <a:gd name="T20" fmla="*/ 41 w 212"/>
                <a:gd name="T21" fmla="*/ 176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7 h 293"/>
                <a:gd name="T32" fmla="*/ 128 w 212"/>
                <a:gd name="T33" fmla="*/ 42 h 293"/>
                <a:gd name="T34" fmla="*/ 88 w 212"/>
                <a:gd name="T35" fmla="*/ 35 h 293"/>
                <a:gd name="T36" fmla="*/ 41 w 212"/>
                <a:gd name="T37" fmla="*/ 35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6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79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0"/>
                    <a:pt x="152" y="87"/>
                  </a:cubicBezTo>
                  <a:cubicBezTo>
                    <a:pt x="152" y="66"/>
                    <a:pt x="143" y="50"/>
                    <a:pt x="128" y="42"/>
                  </a:cubicBezTo>
                  <a:cubicBezTo>
                    <a:pt x="121" y="38"/>
                    <a:pt x="111" y="35"/>
                    <a:pt x="88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-1396" y="1213"/>
              <a:ext cx="142" cy="144"/>
            </a:xfrm>
            <a:custGeom>
              <a:avLst/>
              <a:gdLst>
                <a:gd name="T0" fmla="*/ 150 w 300"/>
                <a:gd name="T1" fmla="*/ 0 h 303"/>
                <a:gd name="T2" fmla="*/ 300 w 300"/>
                <a:gd name="T3" fmla="*/ 149 h 303"/>
                <a:gd name="T4" fmla="*/ 150 w 300"/>
                <a:gd name="T5" fmla="*/ 303 h 303"/>
                <a:gd name="T6" fmla="*/ 0 w 300"/>
                <a:gd name="T7" fmla="*/ 149 h 303"/>
                <a:gd name="T8" fmla="*/ 150 w 300"/>
                <a:gd name="T9" fmla="*/ 0 h 303"/>
                <a:gd name="T10" fmla="*/ 150 w 300"/>
                <a:gd name="T11" fmla="*/ 265 h 303"/>
                <a:gd name="T12" fmla="*/ 258 w 300"/>
                <a:gd name="T13" fmla="*/ 149 h 303"/>
                <a:gd name="T14" fmla="*/ 150 w 300"/>
                <a:gd name="T15" fmla="*/ 37 h 303"/>
                <a:gd name="T16" fmla="*/ 42 w 300"/>
                <a:gd name="T17" fmla="*/ 149 h 303"/>
                <a:gd name="T18" fmla="*/ 150 w 300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3">
                  <a:moveTo>
                    <a:pt x="150" y="0"/>
                  </a:moveTo>
                  <a:cubicBezTo>
                    <a:pt x="235" y="0"/>
                    <a:pt x="300" y="65"/>
                    <a:pt x="300" y="149"/>
                  </a:cubicBezTo>
                  <a:cubicBezTo>
                    <a:pt x="300" y="236"/>
                    <a:pt x="235" y="303"/>
                    <a:pt x="150" y="303"/>
                  </a:cubicBezTo>
                  <a:cubicBezTo>
                    <a:pt x="66" y="303"/>
                    <a:pt x="0" y="236"/>
                    <a:pt x="0" y="149"/>
                  </a:cubicBezTo>
                  <a:cubicBezTo>
                    <a:pt x="0" y="65"/>
                    <a:pt x="66" y="0"/>
                    <a:pt x="150" y="0"/>
                  </a:cubicBezTo>
                  <a:close/>
                  <a:moveTo>
                    <a:pt x="150" y="265"/>
                  </a:moveTo>
                  <a:cubicBezTo>
                    <a:pt x="210" y="265"/>
                    <a:pt x="258" y="215"/>
                    <a:pt x="258" y="149"/>
                  </a:cubicBezTo>
                  <a:cubicBezTo>
                    <a:pt x="258" y="85"/>
                    <a:pt x="210" y="37"/>
                    <a:pt x="150" y="37"/>
                  </a:cubicBezTo>
                  <a:cubicBezTo>
                    <a:pt x="91" y="37"/>
                    <a:pt x="42" y="85"/>
                    <a:pt x="42" y="149"/>
                  </a:cubicBezTo>
                  <a:cubicBezTo>
                    <a:pt x="42" y="215"/>
                    <a:pt x="91" y="265"/>
                    <a:pt x="150" y="265"/>
                  </a:cubicBez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-1235" y="1215"/>
              <a:ext cx="109" cy="142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89 h 298"/>
                <a:gd name="T6" fmla="*/ 115 w 230"/>
                <a:gd name="T7" fmla="*/ 260 h 298"/>
                <a:gd name="T8" fmla="*/ 189 w 230"/>
                <a:gd name="T9" fmla="*/ 188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89 h 298"/>
                <a:gd name="T16" fmla="*/ 115 w 230"/>
                <a:gd name="T17" fmla="*/ 298 h 298"/>
                <a:gd name="T18" fmla="*/ 0 w 230"/>
                <a:gd name="T19" fmla="*/ 189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1" y="234"/>
                    <a:pt x="70" y="260"/>
                    <a:pt x="115" y="260"/>
                  </a:cubicBezTo>
                  <a:cubicBezTo>
                    <a:pt x="160" y="260"/>
                    <a:pt x="189" y="234"/>
                    <a:pt x="189" y="18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30" y="254"/>
                    <a:pt x="183" y="298"/>
                    <a:pt x="115" y="298"/>
                  </a:cubicBezTo>
                  <a:cubicBezTo>
                    <a:pt x="47" y="298"/>
                    <a:pt x="0" y="254"/>
                    <a:pt x="0" y="1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-1098" y="1215"/>
              <a:ext cx="94" cy="140"/>
            </a:xfrm>
            <a:custGeom>
              <a:avLst/>
              <a:gdLst>
                <a:gd name="T0" fmla="*/ 0 w 198"/>
                <a:gd name="T1" fmla="*/ 0 h 293"/>
                <a:gd name="T2" fmla="*/ 106 w 198"/>
                <a:gd name="T3" fmla="*/ 0 h 293"/>
                <a:gd name="T4" fmla="*/ 198 w 198"/>
                <a:gd name="T5" fmla="*/ 92 h 293"/>
                <a:gd name="T6" fmla="*/ 106 w 198"/>
                <a:gd name="T7" fmla="*/ 185 h 293"/>
                <a:gd name="T8" fmla="*/ 41 w 198"/>
                <a:gd name="T9" fmla="*/ 185 h 293"/>
                <a:gd name="T10" fmla="*/ 41 w 198"/>
                <a:gd name="T11" fmla="*/ 293 h 293"/>
                <a:gd name="T12" fmla="*/ 0 w 198"/>
                <a:gd name="T13" fmla="*/ 293 h 293"/>
                <a:gd name="T14" fmla="*/ 0 w 198"/>
                <a:gd name="T15" fmla="*/ 0 h 293"/>
                <a:gd name="T16" fmla="*/ 100 w 198"/>
                <a:gd name="T17" fmla="*/ 149 h 293"/>
                <a:gd name="T18" fmla="*/ 156 w 198"/>
                <a:gd name="T19" fmla="*/ 92 h 293"/>
                <a:gd name="T20" fmla="*/ 100 w 198"/>
                <a:gd name="T21" fmla="*/ 35 h 293"/>
                <a:gd name="T22" fmla="*/ 41 w 198"/>
                <a:gd name="T23" fmla="*/ 35 h 293"/>
                <a:gd name="T24" fmla="*/ 41 w 198"/>
                <a:gd name="T25" fmla="*/ 149 h 293"/>
                <a:gd name="T26" fmla="*/ 100 w 198"/>
                <a:gd name="T27" fmla="*/ 14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93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60" y="0"/>
                    <a:pt x="198" y="36"/>
                    <a:pt x="198" y="92"/>
                  </a:cubicBezTo>
                  <a:cubicBezTo>
                    <a:pt x="198" y="147"/>
                    <a:pt x="160" y="185"/>
                    <a:pt x="106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9"/>
                  </a:moveTo>
                  <a:cubicBezTo>
                    <a:pt x="135" y="149"/>
                    <a:pt x="156" y="127"/>
                    <a:pt x="156" y="92"/>
                  </a:cubicBezTo>
                  <a:cubicBezTo>
                    <a:pt x="156" y="56"/>
                    <a:pt x="135" y="35"/>
                    <a:pt x="10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9"/>
                    <a:pt x="41" y="149"/>
                    <a:pt x="41" y="149"/>
                  </a:cubicBezTo>
                  <a:lnTo>
                    <a:pt x="100" y="149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87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11924" r="12891" b="390"/>
          <a:stretch/>
        </p:blipFill>
        <p:spPr>
          <a:xfrm>
            <a:off x="0" y="-1"/>
            <a:ext cx="9144000" cy="651052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5889625" cy="651510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807" y="1524000"/>
            <a:ext cx="5845968" cy="1238082"/>
          </a:xfrm>
        </p:spPr>
        <p:txBody>
          <a:bodyPr wrap="square" lIns="0" tIns="0" rIns="0" bIns="0" anchor="b">
            <a:noAutofit/>
          </a:bodyPr>
          <a:lstStyle>
            <a:lvl1pPr>
              <a:defRPr lang="en-US" sz="2800" dirty="0">
                <a:latin typeface="+mj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95000"/>
              </a:lnSpc>
              <a:spcAft>
                <a:spcPts val="20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07" y="2890838"/>
            <a:ext cx="5845968" cy="1249362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the Presenter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927600"/>
            <a:ext cx="9144000" cy="984250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75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354808" y="5115951"/>
            <a:ext cx="1776411" cy="610955"/>
            <a:chOff x="426" y="2942"/>
            <a:chExt cx="1416" cy="487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26" y="2942"/>
              <a:ext cx="442" cy="485"/>
            </a:xfrm>
            <a:custGeom>
              <a:avLst/>
              <a:gdLst>
                <a:gd name="T0" fmla="*/ 589 w 932"/>
                <a:gd name="T1" fmla="*/ 579 h 1020"/>
                <a:gd name="T2" fmla="*/ 825 w 932"/>
                <a:gd name="T3" fmla="*/ 314 h 1020"/>
                <a:gd name="T4" fmla="*/ 435 w 932"/>
                <a:gd name="T5" fmla="*/ 0 h 1020"/>
                <a:gd name="T6" fmla="*/ 0 w 932"/>
                <a:gd name="T7" fmla="*/ 0 h 1020"/>
                <a:gd name="T8" fmla="*/ 0 w 932"/>
                <a:gd name="T9" fmla="*/ 329 h 1020"/>
                <a:gd name="T10" fmla="*/ 132 w 932"/>
                <a:gd name="T11" fmla="*/ 223 h 1020"/>
                <a:gd name="T12" fmla="*/ 292 w 932"/>
                <a:gd name="T13" fmla="*/ 194 h 1020"/>
                <a:gd name="T14" fmla="*/ 290 w 932"/>
                <a:gd name="T15" fmla="*/ 8 h 1020"/>
                <a:gd name="T16" fmla="*/ 595 w 932"/>
                <a:gd name="T17" fmla="*/ 302 h 1020"/>
                <a:gd name="T18" fmla="*/ 292 w 932"/>
                <a:gd name="T19" fmla="*/ 581 h 1020"/>
                <a:gd name="T20" fmla="*/ 292 w 932"/>
                <a:gd name="T21" fmla="*/ 400 h 1020"/>
                <a:gd name="T22" fmla="*/ 156 w 932"/>
                <a:gd name="T23" fmla="*/ 448 h 1020"/>
                <a:gd name="T24" fmla="*/ 10 w 932"/>
                <a:gd name="T25" fmla="*/ 645 h 1020"/>
                <a:gd name="T26" fmla="*/ 0 w 932"/>
                <a:gd name="T27" fmla="*/ 722 h 1020"/>
                <a:gd name="T28" fmla="*/ 0 w 932"/>
                <a:gd name="T29" fmla="*/ 1020 h 1020"/>
                <a:gd name="T30" fmla="*/ 291 w 932"/>
                <a:gd name="T31" fmla="*/ 1020 h 1020"/>
                <a:gd name="T32" fmla="*/ 292 w 932"/>
                <a:gd name="T33" fmla="*/ 591 h 1020"/>
                <a:gd name="T34" fmla="*/ 292 w 932"/>
                <a:gd name="T35" fmla="*/ 591 h 1020"/>
                <a:gd name="T36" fmla="*/ 569 w 932"/>
                <a:gd name="T37" fmla="*/ 1020 h 1020"/>
                <a:gd name="T38" fmla="*/ 932 w 932"/>
                <a:gd name="T39" fmla="*/ 1020 h 1020"/>
                <a:gd name="T40" fmla="*/ 589 w 932"/>
                <a:gd name="T41" fmla="*/ 57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2" h="1020">
                  <a:moveTo>
                    <a:pt x="589" y="579"/>
                  </a:moveTo>
                  <a:cubicBezTo>
                    <a:pt x="748" y="553"/>
                    <a:pt x="825" y="454"/>
                    <a:pt x="825" y="314"/>
                  </a:cubicBezTo>
                  <a:cubicBezTo>
                    <a:pt x="825" y="96"/>
                    <a:pt x="657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6" y="319"/>
                    <a:pt x="42" y="260"/>
                    <a:pt x="132" y="223"/>
                  </a:cubicBezTo>
                  <a:cubicBezTo>
                    <a:pt x="229" y="181"/>
                    <a:pt x="292" y="194"/>
                    <a:pt x="292" y="19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2" y="400"/>
                    <a:pt x="292" y="400"/>
                    <a:pt x="292" y="400"/>
                  </a:cubicBezTo>
                  <a:cubicBezTo>
                    <a:pt x="292" y="400"/>
                    <a:pt x="254" y="385"/>
                    <a:pt x="156" y="448"/>
                  </a:cubicBezTo>
                  <a:cubicBezTo>
                    <a:pt x="58" y="512"/>
                    <a:pt x="20" y="582"/>
                    <a:pt x="10" y="645"/>
                  </a:cubicBezTo>
                  <a:cubicBezTo>
                    <a:pt x="4" y="681"/>
                    <a:pt x="1" y="706"/>
                    <a:pt x="0" y="722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1" y="1020"/>
                    <a:pt x="291" y="1020"/>
                    <a:pt x="291" y="1020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569" y="1020"/>
                    <a:pt x="569" y="1020"/>
                    <a:pt x="569" y="1020"/>
                  </a:cubicBezTo>
                  <a:cubicBezTo>
                    <a:pt x="932" y="1020"/>
                    <a:pt x="932" y="1020"/>
                    <a:pt x="932" y="1020"/>
                  </a:cubicBezTo>
                  <a:lnTo>
                    <a:pt x="589" y="5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77" y="2942"/>
              <a:ext cx="114" cy="140"/>
            </a:xfrm>
            <a:custGeom>
              <a:avLst/>
              <a:gdLst>
                <a:gd name="T0" fmla="*/ 47 w 114"/>
                <a:gd name="T1" fmla="*/ 18 h 140"/>
                <a:gd name="T2" fmla="*/ 0 w 114"/>
                <a:gd name="T3" fmla="*/ 18 h 140"/>
                <a:gd name="T4" fmla="*/ 0 w 114"/>
                <a:gd name="T5" fmla="*/ 0 h 140"/>
                <a:gd name="T6" fmla="*/ 114 w 114"/>
                <a:gd name="T7" fmla="*/ 0 h 140"/>
                <a:gd name="T8" fmla="*/ 114 w 114"/>
                <a:gd name="T9" fmla="*/ 18 h 140"/>
                <a:gd name="T10" fmla="*/ 66 w 114"/>
                <a:gd name="T11" fmla="*/ 18 h 140"/>
                <a:gd name="T12" fmla="*/ 66 w 114"/>
                <a:gd name="T13" fmla="*/ 140 h 140"/>
                <a:gd name="T14" fmla="*/ 47 w 114"/>
                <a:gd name="T15" fmla="*/ 140 h 140"/>
                <a:gd name="T16" fmla="*/ 47 w 114"/>
                <a:gd name="T1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40">
                  <a:moveTo>
                    <a:pt x="4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66" y="18"/>
                  </a:lnTo>
                  <a:lnTo>
                    <a:pt x="66" y="140"/>
                  </a:lnTo>
                  <a:lnTo>
                    <a:pt x="47" y="140"/>
                  </a:lnTo>
                  <a:lnTo>
                    <a:pt x="4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03" y="2942"/>
              <a:ext cx="111" cy="140"/>
            </a:xfrm>
            <a:custGeom>
              <a:avLst/>
              <a:gdLst>
                <a:gd name="T0" fmla="*/ 0 w 111"/>
                <a:gd name="T1" fmla="*/ 0 h 140"/>
                <a:gd name="T2" fmla="*/ 19 w 111"/>
                <a:gd name="T3" fmla="*/ 0 h 140"/>
                <a:gd name="T4" fmla="*/ 19 w 111"/>
                <a:gd name="T5" fmla="*/ 62 h 140"/>
                <a:gd name="T6" fmla="*/ 91 w 111"/>
                <a:gd name="T7" fmla="*/ 62 h 140"/>
                <a:gd name="T8" fmla="*/ 91 w 111"/>
                <a:gd name="T9" fmla="*/ 0 h 140"/>
                <a:gd name="T10" fmla="*/ 111 w 111"/>
                <a:gd name="T11" fmla="*/ 0 h 140"/>
                <a:gd name="T12" fmla="*/ 111 w 111"/>
                <a:gd name="T13" fmla="*/ 140 h 140"/>
                <a:gd name="T14" fmla="*/ 91 w 111"/>
                <a:gd name="T15" fmla="*/ 140 h 140"/>
                <a:gd name="T16" fmla="*/ 91 w 111"/>
                <a:gd name="T17" fmla="*/ 79 h 140"/>
                <a:gd name="T18" fmla="*/ 19 w 111"/>
                <a:gd name="T19" fmla="*/ 79 h 140"/>
                <a:gd name="T20" fmla="*/ 19 w 111"/>
                <a:gd name="T21" fmla="*/ 140 h 140"/>
                <a:gd name="T22" fmla="*/ 0 w 111"/>
                <a:gd name="T23" fmla="*/ 140 h 140"/>
                <a:gd name="T24" fmla="*/ 0 w 111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lnTo>
                    <a:pt x="19" y="0"/>
                  </a:lnTo>
                  <a:lnTo>
                    <a:pt x="19" y="62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11" y="140"/>
                  </a:lnTo>
                  <a:lnTo>
                    <a:pt x="91" y="140"/>
                  </a:lnTo>
                  <a:lnTo>
                    <a:pt x="91" y="79"/>
                  </a:lnTo>
                  <a:lnTo>
                    <a:pt x="19" y="79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143" y="2942"/>
              <a:ext cx="84" cy="140"/>
            </a:xfrm>
            <a:custGeom>
              <a:avLst/>
              <a:gdLst>
                <a:gd name="T0" fmla="*/ 0 w 84"/>
                <a:gd name="T1" fmla="*/ 0 h 140"/>
                <a:gd name="T2" fmla="*/ 81 w 84"/>
                <a:gd name="T3" fmla="*/ 0 h 140"/>
                <a:gd name="T4" fmla="*/ 81 w 84"/>
                <a:gd name="T5" fmla="*/ 18 h 140"/>
                <a:gd name="T6" fmla="*/ 20 w 84"/>
                <a:gd name="T7" fmla="*/ 18 h 140"/>
                <a:gd name="T8" fmla="*/ 20 w 84"/>
                <a:gd name="T9" fmla="*/ 61 h 140"/>
                <a:gd name="T10" fmla="*/ 70 w 84"/>
                <a:gd name="T11" fmla="*/ 61 h 140"/>
                <a:gd name="T12" fmla="*/ 70 w 84"/>
                <a:gd name="T13" fmla="*/ 78 h 140"/>
                <a:gd name="T14" fmla="*/ 20 w 84"/>
                <a:gd name="T15" fmla="*/ 78 h 140"/>
                <a:gd name="T16" fmla="*/ 20 w 84"/>
                <a:gd name="T17" fmla="*/ 123 h 140"/>
                <a:gd name="T18" fmla="*/ 84 w 84"/>
                <a:gd name="T19" fmla="*/ 123 h 140"/>
                <a:gd name="T20" fmla="*/ 84 w 84"/>
                <a:gd name="T21" fmla="*/ 140 h 140"/>
                <a:gd name="T22" fmla="*/ 0 w 84"/>
                <a:gd name="T23" fmla="*/ 140 h 140"/>
                <a:gd name="T24" fmla="*/ 0 w 8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0">
                  <a:moveTo>
                    <a:pt x="0" y="0"/>
                  </a:moveTo>
                  <a:lnTo>
                    <a:pt x="81" y="0"/>
                  </a:lnTo>
                  <a:lnTo>
                    <a:pt x="81" y="18"/>
                  </a:lnTo>
                  <a:lnTo>
                    <a:pt x="20" y="18"/>
                  </a:lnTo>
                  <a:lnTo>
                    <a:pt x="20" y="61"/>
                  </a:lnTo>
                  <a:lnTo>
                    <a:pt x="70" y="61"/>
                  </a:lnTo>
                  <a:lnTo>
                    <a:pt x="70" y="78"/>
                  </a:lnTo>
                  <a:lnTo>
                    <a:pt x="20" y="78"/>
                  </a:lnTo>
                  <a:lnTo>
                    <a:pt x="20" y="123"/>
                  </a:lnTo>
                  <a:lnTo>
                    <a:pt x="84" y="123"/>
                  </a:lnTo>
                  <a:lnTo>
                    <a:pt x="8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96" y="3114"/>
              <a:ext cx="100" cy="139"/>
            </a:xfrm>
            <a:custGeom>
              <a:avLst/>
              <a:gdLst>
                <a:gd name="T0" fmla="*/ 0 w 211"/>
                <a:gd name="T1" fmla="*/ 0 h 293"/>
                <a:gd name="T2" fmla="*/ 89 w 211"/>
                <a:gd name="T3" fmla="*/ 0 h 293"/>
                <a:gd name="T4" fmla="*/ 143 w 211"/>
                <a:gd name="T5" fmla="*/ 7 h 293"/>
                <a:gd name="T6" fmla="*/ 193 w 211"/>
                <a:gd name="T7" fmla="*/ 86 h 293"/>
                <a:gd name="T8" fmla="*/ 140 w 211"/>
                <a:gd name="T9" fmla="*/ 165 h 293"/>
                <a:gd name="T10" fmla="*/ 140 w 211"/>
                <a:gd name="T11" fmla="*/ 166 h 293"/>
                <a:gd name="T12" fmla="*/ 149 w 211"/>
                <a:gd name="T13" fmla="*/ 180 h 293"/>
                <a:gd name="T14" fmla="*/ 211 w 211"/>
                <a:gd name="T15" fmla="*/ 293 h 293"/>
                <a:gd name="T16" fmla="*/ 165 w 211"/>
                <a:gd name="T17" fmla="*/ 293 h 293"/>
                <a:gd name="T18" fmla="*/ 103 w 211"/>
                <a:gd name="T19" fmla="*/ 177 h 293"/>
                <a:gd name="T20" fmla="*/ 41 w 211"/>
                <a:gd name="T21" fmla="*/ 177 h 293"/>
                <a:gd name="T22" fmla="*/ 41 w 211"/>
                <a:gd name="T23" fmla="*/ 293 h 293"/>
                <a:gd name="T24" fmla="*/ 0 w 211"/>
                <a:gd name="T25" fmla="*/ 293 h 293"/>
                <a:gd name="T26" fmla="*/ 0 w 211"/>
                <a:gd name="T27" fmla="*/ 0 h 293"/>
                <a:gd name="T28" fmla="*/ 99 w 211"/>
                <a:gd name="T29" fmla="*/ 141 h 293"/>
                <a:gd name="T30" fmla="*/ 151 w 211"/>
                <a:gd name="T31" fmla="*/ 88 h 293"/>
                <a:gd name="T32" fmla="*/ 128 w 211"/>
                <a:gd name="T33" fmla="*/ 42 h 293"/>
                <a:gd name="T34" fmla="*/ 88 w 211"/>
                <a:gd name="T35" fmla="*/ 36 h 293"/>
                <a:gd name="T36" fmla="*/ 41 w 211"/>
                <a:gd name="T37" fmla="*/ 36 h 293"/>
                <a:gd name="T38" fmla="*/ 41 w 211"/>
                <a:gd name="T39" fmla="*/ 141 h 293"/>
                <a:gd name="T40" fmla="*/ 99 w 211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293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0"/>
                    <a:pt x="132" y="2"/>
                    <a:pt x="143" y="7"/>
                  </a:cubicBezTo>
                  <a:cubicBezTo>
                    <a:pt x="173" y="18"/>
                    <a:pt x="193" y="47"/>
                    <a:pt x="193" y="86"/>
                  </a:cubicBezTo>
                  <a:cubicBezTo>
                    <a:pt x="193" y="123"/>
                    <a:pt x="172" y="15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3" y="170"/>
                    <a:pt x="149" y="180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99" y="141"/>
                  </a:moveTo>
                  <a:cubicBezTo>
                    <a:pt x="131" y="141"/>
                    <a:pt x="151" y="121"/>
                    <a:pt x="151" y="88"/>
                  </a:cubicBezTo>
                  <a:cubicBezTo>
                    <a:pt x="151" y="66"/>
                    <a:pt x="143" y="51"/>
                    <a:pt x="128" y="42"/>
                  </a:cubicBezTo>
                  <a:cubicBezTo>
                    <a:pt x="120" y="38"/>
                    <a:pt x="110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013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108" y="3111"/>
              <a:ext cx="89" cy="144"/>
            </a:xfrm>
            <a:custGeom>
              <a:avLst/>
              <a:gdLst>
                <a:gd name="T0" fmla="*/ 23 w 189"/>
                <a:gd name="T1" fmla="*/ 234 h 303"/>
                <a:gd name="T2" fmla="*/ 97 w 189"/>
                <a:gd name="T3" fmla="*/ 265 h 303"/>
                <a:gd name="T4" fmla="*/ 148 w 189"/>
                <a:gd name="T5" fmla="*/ 222 h 303"/>
                <a:gd name="T6" fmla="*/ 6 w 189"/>
                <a:gd name="T7" fmla="*/ 82 h 303"/>
                <a:gd name="T8" fmla="*/ 100 w 189"/>
                <a:gd name="T9" fmla="*/ 0 h 303"/>
                <a:gd name="T10" fmla="*/ 183 w 189"/>
                <a:gd name="T11" fmla="*/ 29 h 303"/>
                <a:gd name="T12" fmla="*/ 165 w 189"/>
                <a:gd name="T13" fmla="*/ 64 h 303"/>
                <a:gd name="T14" fmla="*/ 100 w 189"/>
                <a:gd name="T15" fmla="*/ 38 h 303"/>
                <a:gd name="T16" fmla="*/ 48 w 189"/>
                <a:gd name="T17" fmla="*/ 81 h 303"/>
                <a:gd name="T18" fmla="*/ 189 w 189"/>
                <a:gd name="T19" fmla="*/ 221 h 303"/>
                <a:gd name="T20" fmla="*/ 96 w 189"/>
                <a:gd name="T21" fmla="*/ 303 h 303"/>
                <a:gd name="T22" fmla="*/ 0 w 189"/>
                <a:gd name="T23" fmla="*/ 265 h 303"/>
                <a:gd name="T24" fmla="*/ 23 w 189"/>
                <a:gd name="T25" fmla="*/ 23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03">
                  <a:moveTo>
                    <a:pt x="23" y="234"/>
                  </a:moveTo>
                  <a:cubicBezTo>
                    <a:pt x="23" y="234"/>
                    <a:pt x="54" y="265"/>
                    <a:pt x="97" y="265"/>
                  </a:cubicBezTo>
                  <a:cubicBezTo>
                    <a:pt x="124" y="265"/>
                    <a:pt x="148" y="250"/>
                    <a:pt x="148" y="222"/>
                  </a:cubicBezTo>
                  <a:cubicBezTo>
                    <a:pt x="148" y="158"/>
                    <a:pt x="6" y="172"/>
                    <a:pt x="6" y="82"/>
                  </a:cubicBezTo>
                  <a:cubicBezTo>
                    <a:pt x="6" y="36"/>
                    <a:pt x="45" y="0"/>
                    <a:pt x="100" y="0"/>
                  </a:cubicBezTo>
                  <a:cubicBezTo>
                    <a:pt x="155" y="0"/>
                    <a:pt x="183" y="29"/>
                    <a:pt x="183" y="2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38" y="38"/>
                    <a:pt x="100" y="38"/>
                  </a:cubicBezTo>
                  <a:cubicBezTo>
                    <a:pt x="69" y="38"/>
                    <a:pt x="48" y="58"/>
                    <a:pt x="48" y="81"/>
                  </a:cubicBezTo>
                  <a:cubicBezTo>
                    <a:pt x="48" y="142"/>
                    <a:pt x="189" y="126"/>
                    <a:pt x="189" y="221"/>
                  </a:cubicBezTo>
                  <a:cubicBezTo>
                    <a:pt x="189" y="266"/>
                    <a:pt x="154" y="303"/>
                    <a:pt x="96" y="303"/>
                  </a:cubicBezTo>
                  <a:cubicBezTo>
                    <a:pt x="34" y="303"/>
                    <a:pt x="0" y="265"/>
                    <a:pt x="0" y="265"/>
                  </a:cubicBezTo>
                  <a:lnTo>
                    <a:pt x="2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208" y="3111"/>
              <a:ext cx="142" cy="144"/>
            </a:xfrm>
            <a:custGeom>
              <a:avLst/>
              <a:gdLst>
                <a:gd name="T0" fmla="*/ 150 w 299"/>
                <a:gd name="T1" fmla="*/ 0 h 303"/>
                <a:gd name="T2" fmla="*/ 299 w 299"/>
                <a:gd name="T3" fmla="*/ 150 h 303"/>
                <a:gd name="T4" fmla="*/ 150 w 299"/>
                <a:gd name="T5" fmla="*/ 303 h 303"/>
                <a:gd name="T6" fmla="*/ 0 w 299"/>
                <a:gd name="T7" fmla="*/ 150 h 303"/>
                <a:gd name="T8" fmla="*/ 150 w 299"/>
                <a:gd name="T9" fmla="*/ 0 h 303"/>
                <a:gd name="T10" fmla="*/ 150 w 299"/>
                <a:gd name="T11" fmla="*/ 266 h 303"/>
                <a:gd name="T12" fmla="*/ 257 w 299"/>
                <a:gd name="T13" fmla="*/ 150 h 303"/>
                <a:gd name="T14" fmla="*/ 150 w 299"/>
                <a:gd name="T15" fmla="*/ 37 h 303"/>
                <a:gd name="T16" fmla="*/ 42 w 299"/>
                <a:gd name="T17" fmla="*/ 150 h 303"/>
                <a:gd name="T18" fmla="*/ 150 w 299"/>
                <a:gd name="T19" fmla="*/ 2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3">
                  <a:moveTo>
                    <a:pt x="150" y="0"/>
                  </a:moveTo>
                  <a:cubicBezTo>
                    <a:pt x="234" y="0"/>
                    <a:pt x="299" y="65"/>
                    <a:pt x="299" y="150"/>
                  </a:cubicBezTo>
                  <a:cubicBezTo>
                    <a:pt x="299" y="236"/>
                    <a:pt x="234" y="303"/>
                    <a:pt x="150" y="303"/>
                  </a:cubicBezTo>
                  <a:cubicBezTo>
                    <a:pt x="65" y="303"/>
                    <a:pt x="0" y="236"/>
                    <a:pt x="0" y="150"/>
                  </a:cubicBezTo>
                  <a:cubicBezTo>
                    <a:pt x="0" y="65"/>
                    <a:pt x="65" y="0"/>
                    <a:pt x="150" y="0"/>
                  </a:cubicBezTo>
                  <a:close/>
                  <a:moveTo>
                    <a:pt x="150" y="266"/>
                  </a:moveTo>
                  <a:cubicBezTo>
                    <a:pt x="209" y="266"/>
                    <a:pt x="257" y="216"/>
                    <a:pt x="257" y="150"/>
                  </a:cubicBezTo>
                  <a:cubicBezTo>
                    <a:pt x="257" y="86"/>
                    <a:pt x="209" y="37"/>
                    <a:pt x="150" y="37"/>
                  </a:cubicBezTo>
                  <a:cubicBezTo>
                    <a:pt x="90" y="37"/>
                    <a:pt x="42" y="86"/>
                    <a:pt x="42" y="150"/>
                  </a:cubicBezTo>
                  <a:cubicBezTo>
                    <a:pt x="42" y="216"/>
                    <a:pt x="90" y="266"/>
                    <a:pt x="15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69" y="3114"/>
              <a:ext cx="109" cy="141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90 h 298"/>
                <a:gd name="T6" fmla="*/ 114 w 230"/>
                <a:gd name="T7" fmla="*/ 261 h 298"/>
                <a:gd name="T8" fmla="*/ 189 w 230"/>
                <a:gd name="T9" fmla="*/ 189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90 h 298"/>
                <a:gd name="T16" fmla="*/ 115 w 230"/>
                <a:gd name="T17" fmla="*/ 298 h 298"/>
                <a:gd name="T18" fmla="*/ 0 w 230"/>
                <a:gd name="T19" fmla="*/ 190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234"/>
                    <a:pt x="70" y="261"/>
                    <a:pt x="114" y="261"/>
                  </a:cubicBezTo>
                  <a:cubicBezTo>
                    <a:pt x="159" y="261"/>
                    <a:pt x="189" y="234"/>
                    <a:pt x="189" y="18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255"/>
                    <a:pt x="183" y="298"/>
                    <a:pt x="115" y="298"/>
                  </a:cubicBezTo>
                  <a:cubicBezTo>
                    <a:pt x="46" y="298"/>
                    <a:pt x="0" y="255"/>
                    <a:pt x="0" y="1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506" y="3114"/>
              <a:ext cx="101" cy="139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7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80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7 h 293"/>
                <a:gd name="T20" fmla="*/ 41 w 212"/>
                <a:gd name="T21" fmla="*/ 177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8 h 293"/>
                <a:gd name="T32" fmla="*/ 129 w 212"/>
                <a:gd name="T33" fmla="*/ 42 h 293"/>
                <a:gd name="T34" fmla="*/ 88 w 212"/>
                <a:gd name="T35" fmla="*/ 36 h 293"/>
                <a:gd name="T36" fmla="*/ 41 w 212"/>
                <a:gd name="T37" fmla="*/ 36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7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80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1"/>
                    <a:pt x="152" y="88"/>
                  </a:cubicBezTo>
                  <a:cubicBezTo>
                    <a:pt x="152" y="66"/>
                    <a:pt x="143" y="51"/>
                    <a:pt x="129" y="42"/>
                  </a:cubicBezTo>
                  <a:cubicBezTo>
                    <a:pt x="121" y="38"/>
                    <a:pt x="111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615" y="3111"/>
              <a:ext cx="124" cy="144"/>
            </a:xfrm>
            <a:custGeom>
              <a:avLst/>
              <a:gdLst>
                <a:gd name="T0" fmla="*/ 149 w 263"/>
                <a:gd name="T1" fmla="*/ 0 h 303"/>
                <a:gd name="T2" fmla="*/ 255 w 263"/>
                <a:gd name="T3" fmla="*/ 39 h 303"/>
                <a:gd name="T4" fmla="*/ 235 w 263"/>
                <a:gd name="T5" fmla="*/ 69 h 303"/>
                <a:gd name="T6" fmla="*/ 151 w 263"/>
                <a:gd name="T7" fmla="*/ 37 h 303"/>
                <a:gd name="T8" fmla="*/ 43 w 263"/>
                <a:gd name="T9" fmla="*/ 150 h 303"/>
                <a:gd name="T10" fmla="*/ 151 w 263"/>
                <a:gd name="T11" fmla="*/ 266 h 303"/>
                <a:gd name="T12" fmla="*/ 241 w 263"/>
                <a:gd name="T13" fmla="*/ 227 h 303"/>
                <a:gd name="T14" fmla="*/ 263 w 263"/>
                <a:gd name="T15" fmla="*/ 257 h 303"/>
                <a:gd name="T16" fmla="*/ 150 w 263"/>
                <a:gd name="T17" fmla="*/ 303 h 303"/>
                <a:gd name="T18" fmla="*/ 0 w 263"/>
                <a:gd name="T19" fmla="*/ 150 h 303"/>
                <a:gd name="T20" fmla="*/ 149 w 263"/>
                <a:gd name="T2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03">
                  <a:moveTo>
                    <a:pt x="149" y="0"/>
                  </a:moveTo>
                  <a:cubicBezTo>
                    <a:pt x="219" y="0"/>
                    <a:pt x="255" y="39"/>
                    <a:pt x="255" y="3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01" y="37"/>
                    <a:pt x="151" y="37"/>
                  </a:cubicBezTo>
                  <a:cubicBezTo>
                    <a:pt x="85" y="37"/>
                    <a:pt x="43" y="87"/>
                    <a:pt x="43" y="150"/>
                  </a:cubicBezTo>
                  <a:cubicBezTo>
                    <a:pt x="43" y="212"/>
                    <a:pt x="86" y="266"/>
                    <a:pt x="151" y="266"/>
                  </a:cubicBezTo>
                  <a:cubicBezTo>
                    <a:pt x="206" y="266"/>
                    <a:pt x="241" y="227"/>
                    <a:pt x="241" y="22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23" y="303"/>
                    <a:pt x="150" y="303"/>
                  </a:cubicBezTo>
                  <a:cubicBezTo>
                    <a:pt x="62" y="303"/>
                    <a:pt x="0" y="236"/>
                    <a:pt x="0" y="150"/>
                  </a:cubicBezTo>
                  <a:cubicBezTo>
                    <a:pt x="0" y="65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758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885" y="3285"/>
              <a:ext cx="128" cy="144"/>
            </a:xfrm>
            <a:custGeom>
              <a:avLst/>
              <a:gdLst>
                <a:gd name="T0" fmla="*/ 149 w 269"/>
                <a:gd name="T1" fmla="*/ 0 h 303"/>
                <a:gd name="T2" fmla="*/ 255 w 269"/>
                <a:gd name="T3" fmla="*/ 35 h 303"/>
                <a:gd name="T4" fmla="*/ 234 w 269"/>
                <a:gd name="T5" fmla="*/ 66 h 303"/>
                <a:gd name="T6" fmla="*/ 152 w 269"/>
                <a:gd name="T7" fmla="*/ 37 h 303"/>
                <a:gd name="T8" fmla="*/ 42 w 269"/>
                <a:gd name="T9" fmla="*/ 150 h 303"/>
                <a:gd name="T10" fmla="*/ 150 w 269"/>
                <a:gd name="T11" fmla="*/ 265 h 303"/>
                <a:gd name="T12" fmla="*/ 232 w 269"/>
                <a:gd name="T13" fmla="*/ 229 h 303"/>
                <a:gd name="T14" fmla="*/ 232 w 269"/>
                <a:gd name="T15" fmla="*/ 186 h 303"/>
                <a:gd name="T16" fmla="*/ 185 w 269"/>
                <a:gd name="T17" fmla="*/ 186 h 303"/>
                <a:gd name="T18" fmla="*/ 185 w 269"/>
                <a:gd name="T19" fmla="*/ 151 h 303"/>
                <a:gd name="T20" fmla="*/ 269 w 269"/>
                <a:gd name="T21" fmla="*/ 151 h 303"/>
                <a:gd name="T22" fmla="*/ 269 w 269"/>
                <a:gd name="T23" fmla="*/ 298 h 303"/>
                <a:gd name="T24" fmla="*/ 233 w 269"/>
                <a:gd name="T25" fmla="*/ 298 h 303"/>
                <a:gd name="T26" fmla="*/ 233 w 269"/>
                <a:gd name="T27" fmla="*/ 280 h 303"/>
                <a:gd name="T28" fmla="*/ 234 w 269"/>
                <a:gd name="T29" fmla="*/ 267 h 303"/>
                <a:gd name="T30" fmla="*/ 233 w 269"/>
                <a:gd name="T31" fmla="*/ 267 h 303"/>
                <a:gd name="T32" fmla="*/ 143 w 269"/>
                <a:gd name="T33" fmla="*/ 303 h 303"/>
                <a:gd name="T34" fmla="*/ 0 w 269"/>
                <a:gd name="T35" fmla="*/ 151 h 303"/>
                <a:gd name="T36" fmla="*/ 149 w 269"/>
                <a:gd name="T3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303">
                  <a:moveTo>
                    <a:pt x="149" y="0"/>
                  </a:moveTo>
                  <a:cubicBezTo>
                    <a:pt x="219" y="0"/>
                    <a:pt x="255" y="35"/>
                    <a:pt x="255" y="3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02" y="37"/>
                    <a:pt x="152" y="37"/>
                  </a:cubicBezTo>
                  <a:cubicBezTo>
                    <a:pt x="83" y="37"/>
                    <a:pt x="42" y="87"/>
                    <a:pt x="42" y="150"/>
                  </a:cubicBezTo>
                  <a:cubicBezTo>
                    <a:pt x="42" y="218"/>
                    <a:pt x="88" y="265"/>
                    <a:pt x="150" y="265"/>
                  </a:cubicBezTo>
                  <a:cubicBezTo>
                    <a:pt x="200" y="265"/>
                    <a:pt x="232" y="229"/>
                    <a:pt x="232" y="229"/>
                  </a:cubicBezTo>
                  <a:cubicBezTo>
                    <a:pt x="232" y="186"/>
                    <a:pt x="232" y="186"/>
                    <a:pt x="232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233" y="298"/>
                    <a:pt x="233" y="298"/>
                    <a:pt x="233" y="298"/>
                  </a:cubicBezTo>
                  <a:cubicBezTo>
                    <a:pt x="233" y="280"/>
                    <a:pt x="233" y="280"/>
                    <a:pt x="233" y="280"/>
                  </a:cubicBezTo>
                  <a:cubicBezTo>
                    <a:pt x="233" y="274"/>
                    <a:pt x="234" y="267"/>
                    <a:pt x="234" y="267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3" y="267"/>
                    <a:pt x="201" y="303"/>
                    <a:pt x="143" y="303"/>
                  </a:cubicBezTo>
                  <a:cubicBezTo>
                    <a:pt x="65" y="303"/>
                    <a:pt x="0" y="241"/>
                    <a:pt x="0" y="151"/>
                  </a:cubicBezTo>
                  <a:cubicBezTo>
                    <a:pt x="0" y="66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39" y="3287"/>
              <a:ext cx="101" cy="140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6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79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6 h 293"/>
                <a:gd name="T20" fmla="*/ 41 w 212"/>
                <a:gd name="T21" fmla="*/ 176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7 h 293"/>
                <a:gd name="T32" fmla="*/ 128 w 212"/>
                <a:gd name="T33" fmla="*/ 42 h 293"/>
                <a:gd name="T34" fmla="*/ 88 w 212"/>
                <a:gd name="T35" fmla="*/ 35 h 293"/>
                <a:gd name="T36" fmla="*/ 41 w 212"/>
                <a:gd name="T37" fmla="*/ 35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6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79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0"/>
                    <a:pt x="152" y="87"/>
                  </a:cubicBezTo>
                  <a:cubicBezTo>
                    <a:pt x="152" y="66"/>
                    <a:pt x="143" y="50"/>
                    <a:pt x="128" y="42"/>
                  </a:cubicBezTo>
                  <a:cubicBezTo>
                    <a:pt x="121" y="38"/>
                    <a:pt x="111" y="35"/>
                    <a:pt x="88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48" y="3285"/>
              <a:ext cx="142" cy="144"/>
            </a:xfrm>
            <a:custGeom>
              <a:avLst/>
              <a:gdLst>
                <a:gd name="T0" fmla="*/ 150 w 300"/>
                <a:gd name="T1" fmla="*/ 0 h 303"/>
                <a:gd name="T2" fmla="*/ 300 w 300"/>
                <a:gd name="T3" fmla="*/ 149 h 303"/>
                <a:gd name="T4" fmla="*/ 150 w 300"/>
                <a:gd name="T5" fmla="*/ 303 h 303"/>
                <a:gd name="T6" fmla="*/ 0 w 300"/>
                <a:gd name="T7" fmla="*/ 149 h 303"/>
                <a:gd name="T8" fmla="*/ 150 w 300"/>
                <a:gd name="T9" fmla="*/ 0 h 303"/>
                <a:gd name="T10" fmla="*/ 150 w 300"/>
                <a:gd name="T11" fmla="*/ 265 h 303"/>
                <a:gd name="T12" fmla="*/ 258 w 300"/>
                <a:gd name="T13" fmla="*/ 149 h 303"/>
                <a:gd name="T14" fmla="*/ 150 w 300"/>
                <a:gd name="T15" fmla="*/ 37 h 303"/>
                <a:gd name="T16" fmla="*/ 42 w 300"/>
                <a:gd name="T17" fmla="*/ 149 h 303"/>
                <a:gd name="T18" fmla="*/ 150 w 300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3">
                  <a:moveTo>
                    <a:pt x="150" y="0"/>
                  </a:moveTo>
                  <a:cubicBezTo>
                    <a:pt x="235" y="0"/>
                    <a:pt x="300" y="65"/>
                    <a:pt x="300" y="149"/>
                  </a:cubicBezTo>
                  <a:cubicBezTo>
                    <a:pt x="300" y="236"/>
                    <a:pt x="235" y="303"/>
                    <a:pt x="150" y="303"/>
                  </a:cubicBezTo>
                  <a:cubicBezTo>
                    <a:pt x="66" y="303"/>
                    <a:pt x="0" y="236"/>
                    <a:pt x="0" y="149"/>
                  </a:cubicBezTo>
                  <a:cubicBezTo>
                    <a:pt x="0" y="65"/>
                    <a:pt x="66" y="0"/>
                    <a:pt x="150" y="0"/>
                  </a:cubicBezTo>
                  <a:close/>
                  <a:moveTo>
                    <a:pt x="150" y="265"/>
                  </a:moveTo>
                  <a:cubicBezTo>
                    <a:pt x="210" y="265"/>
                    <a:pt x="258" y="215"/>
                    <a:pt x="258" y="149"/>
                  </a:cubicBezTo>
                  <a:cubicBezTo>
                    <a:pt x="258" y="85"/>
                    <a:pt x="210" y="37"/>
                    <a:pt x="150" y="37"/>
                  </a:cubicBezTo>
                  <a:cubicBezTo>
                    <a:pt x="91" y="37"/>
                    <a:pt x="42" y="85"/>
                    <a:pt x="42" y="149"/>
                  </a:cubicBezTo>
                  <a:cubicBezTo>
                    <a:pt x="42" y="215"/>
                    <a:pt x="91" y="265"/>
                    <a:pt x="15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09" y="3287"/>
              <a:ext cx="109" cy="142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89 h 298"/>
                <a:gd name="T6" fmla="*/ 115 w 230"/>
                <a:gd name="T7" fmla="*/ 260 h 298"/>
                <a:gd name="T8" fmla="*/ 189 w 230"/>
                <a:gd name="T9" fmla="*/ 188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89 h 298"/>
                <a:gd name="T16" fmla="*/ 115 w 230"/>
                <a:gd name="T17" fmla="*/ 298 h 298"/>
                <a:gd name="T18" fmla="*/ 0 w 230"/>
                <a:gd name="T19" fmla="*/ 189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1" y="234"/>
                    <a:pt x="70" y="260"/>
                    <a:pt x="115" y="260"/>
                  </a:cubicBezTo>
                  <a:cubicBezTo>
                    <a:pt x="160" y="260"/>
                    <a:pt x="189" y="234"/>
                    <a:pt x="189" y="18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30" y="254"/>
                    <a:pt x="183" y="298"/>
                    <a:pt x="115" y="298"/>
                  </a:cubicBezTo>
                  <a:cubicBezTo>
                    <a:pt x="47" y="298"/>
                    <a:pt x="0" y="254"/>
                    <a:pt x="0" y="1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446" y="3287"/>
              <a:ext cx="94" cy="140"/>
            </a:xfrm>
            <a:custGeom>
              <a:avLst/>
              <a:gdLst>
                <a:gd name="T0" fmla="*/ 0 w 198"/>
                <a:gd name="T1" fmla="*/ 0 h 293"/>
                <a:gd name="T2" fmla="*/ 106 w 198"/>
                <a:gd name="T3" fmla="*/ 0 h 293"/>
                <a:gd name="T4" fmla="*/ 198 w 198"/>
                <a:gd name="T5" fmla="*/ 92 h 293"/>
                <a:gd name="T6" fmla="*/ 106 w 198"/>
                <a:gd name="T7" fmla="*/ 185 h 293"/>
                <a:gd name="T8" fmla="*/ 41 w 198"/>
                <a:gd name="T9" fmla="*/ 185 h 293"/>
                <a:gd name="T10" fmla="*/ 41 w 198"/>
                <a:gd name="T11" fmla="*/ 293 h 293"/>
                <a:gd name="T12" fmla="*/ 0 w 198"/>
                <a:gd name="T13" fmla="*/ 293 h 293"/>
                <a:gd name="T14" fmla="*/ 0 w 198"/>
                <a:gd name="T15" fmla="*/ 0 h 293"/>
                <a:gd name="T16" fmla="*/ 100 w 198"/>
                <a:gd name="T17" fmla="*/ 149 h 293"/>
                <a:gd name="T18" fmla="*/ 156 w 198"/>
                <a:gd name="T19" fmla="*/ 92 h 293"/>
                <a:gd name="T20" fmla="*/ 100 w 198"/>
                <a:gd name="T21" fmla="*/ 35 h 293"/>
                <a:gd name="T22" fmla="*/ 41 w 198"/>
                <a:gd name="T23" fmla="*/ 35 h 293"/>
                <a:gd name="T24" fmla="*/ 41 w 198"/>
                <a:gd name="T25" fmla="*/ 149 h 293"/>
                <a:gd name="T26" fmla="*/ 100 w 198"/>
                <a:gd name="T27" fmla="*/ 14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93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60" y="0"/>
                    <a:pt x="198" y="36"/>
                    <a:pt x="198" y="92"/>
                  </a:cubicBezTo>
                  <a:cubicBezTo>
                    <a:pt x="198" y="147"/>
                    <a:pt x="160" y="185"/>
                    <a:pt x="106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9"/>
                  </a:moveTo>
                  <a:cubicBezTo>
                    <a:pt x="135" y="149"/>
                    <a:pt x="156" y="127"/>
                    <a:pt x="156" y="92"/>
                  </a:cubicBezTo>
                  <a:cubicBezTo>
                    <a:pt x="156" y="56"/>
                    <a:pt x="135" y="35"/>
                    <a:pt x="10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9"/>
                    <a:pt x="41" y="149"/>
                    <a:pt x="41" y="149"/>
                  </a:cubicBezTo>
                  <a:lnTo>
                    <a:pt x="10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" y="6519672"/>
            <a:ext cx="2911475" cy="342900"/>
          </a:xfrm>
        </p:spPr>
        <p:txBody>
          <a:bodyPr wrap="square" lIns="0" tIns="18288" rIns="0" bIns="0" anchor="ctr">
            <a:no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The Resource Group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68C922B-CEA5-4D47-87C5-81A0F828FA83}" type="slidenum">
              <a:rPr smtClean="0"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4" name="Footer Placeholder 4"/>
          <p:cNvSpPr txBox="1">
            <a:spLocks/>
          </p:cNvSpPr>
          <p:nvPr userDrawn="1"/>
        </p:nvSpPr>
        <p:spPr>
          <a:xfrm>
            <a:off x="3263900" y="6515101"/>
            <a:ext cx="2616200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486400" y="5069185"/>
            <a:ext cx="3302001" cy="7253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 defTabSz="457200">
              <a:lnSpc>
                <a:spcPct val="105000"/>
              </a:lnSpc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</a:rPr>
              <a:t>Through our promise to listen, innovate, and implement, we deliver solutions that accelerate your organization’s financial performance.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9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w Subhead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07" y="276226"/>
            <a:ext cx="8455817" cy="4958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Resource Group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68C922B-CEA5-4D47-87C5-81A0F828FA8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5600" y="772095"/>
            <a:ext cx="8440738" cy="305252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lang="en-US" sz="2000" dirty="0" smtClean="0"/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 defTabSz="457200">
              <a:lnSpc>
                <a:spcPct val="95000"/>
              </a:lnSpc>
              <a:spcAft>
                <a:spcPts val="200"/>
              </a:spcAft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06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ene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3" b="70"/>
          <a:stretch/>
        </p:blipFill>
        <p:spPr>
          <a:xfrm flipH="1">
            <a:off x="0" y="-4572"/>
            <a:ext cx="9144000" cy="65196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821714" cy="651510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807" y="1524000"/>
            <a:ext cx="5845968" cy="1238082"/>
          </a:xfrm>
        </p:spPr>
        <p:txBody>
          <a:bodyPr wrap="square" lIns="0" tIns="0" rIns="0" bIns="0" anchor="b">
            <a:noAutofit/>
          </a:bodyPr>
          <a:lstStyle>
            <a:lvl1pPr>
              <a:defRPr lang="en-US" sz="2800" dirty="0">
                <a:latin typeface="+mj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95000"/>
              </a:lnSpc>
              <a:spcAft>
                <a:spcPts val="20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07" y="2890838"/>
            <a:ext cx="5845968" cy="1249362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the Presenter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927600"/>
            <a:ext cx="9144000" cy="984250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75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354808" y="5115951"/>
            <a:ext cx="1776411" cy="610955"/>
            <a:chOff x="426" y="2942"/>
            <a:chExt cx="1416" cy="487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26" y="2942"/>
              <a:ext cx="442" cy="485"/>
            </a:xfrm>
            <a:custGeom>
              <a:avLst/>
              <a:gdLst>
                <a:gd name="T0" fmla="*/ 589 w 932"/>
                <a:gd name="T1" fmla="*/ 579 h 1020"/>
                <a:gd name="T2" fmla="*/ 825 w 932"/>
                <a:gd name="T3" fmla="*/ 314 h 1020"/>
                <a:gd name="T4" fmla="*/ 435 w 932"/>
                <a:gd name="T5" fmla="*/ 0 h 1020"/>
                <a:gd name="T6" fmla="*/ 0 w 932"/>
                <a:gd name="T7" fmla="*/ 0 h 1020"/>
                <a:gd name="T8" fmla="*/ 0 w 932"/>
                <a:gd name="T9" fmla="*/ 329 h 1020"/>
                <a:gd name="T10" fmla="*/ 132 w 932"/>
                <a:gd name="T11" fmla="*/ 223 h 1020"/>
                <a:gd name="T12" fmla="*/ 292 w 932"/>
                <a:gd name="T13" fmla="*/ 194 h 1020"/>
                <a:gd name="T14" fmla="*/ 290 w 932"/>
                <a:gd name="T15" fmla="*/ 8 h 1020"/>
                <a:gd name="T16" fmla="*/ 595 w 932"/>
                <a:gd name="T17" fmla="*/ 302 h 1020"/>
                <a:gd name="T18" fmla="*/ 292 w 932"/>
                <a:gd name="T19" fmla="*/ 581 h 1020"/>
                <a:gd name="T20" fmla="*/ 292 w 932"/>
                <a:gd name="T21" fmla="*/ 400 h 1020"/>
                <a:gd name="T22" fmla="*/ 156 w 932"/>
                <a:gd name="T23" fmla="*/ 448 h 1020"/>
                <a:gd name="T24" fmla="*/ 10 w 932"/>
                <a:gd name="T25" fmla="*/ 645 h 1020"/>
                <a:gd name="T26" fmla="*/ 0 w 932"/>
                <a:gd name="T27" fmla="*/ 722 h 1020"/>
                <a:gd name="T28" fmla="*/ 0 w 932"/>
                <a:gd name="T29" fmla="*/ 1020 h 1020"/>
                <a:gd name="T30" fmla="*/ 291 w 932"/>
                <a:gd name="T31" fmla="*/ 1020 h 1020"/>
                <a:gd name="T32" fmla="*/ 292 w 932"/>
                <a:gd name="T33" fmla="*/ 591 h 1020"/>
                <a:gd name="T34" fmla="*/ 292 w 932"/>
                <a:gd name="T35" fmla="*/ 591 h 1020"/>
                <a:gd name="T36" fmla="*/ 569 w 932"/>
                <a:gd name="T37" fmla="*/ 1020 h 1020"/>
                <a:gd name="T38" fmla="*/ 932 w 932"/>
                <a:gd name="T39" fmla="*/ 1020 h 1020"/>
                <a:gd name="T40" fmla="*/ 589 w 932"/>
                <a:gd name="T41" fmla="*/ 57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2" h="1020">
                  <a:moveTo>
                    <a:pt x="589" y="579"/>
                  </a:moveTo>
                  <a:cubicBezTo>
                    <a:pt x="748" y="553"/>
                    <a:pt x="825" y="454"/>
                    <a:pt x="825" y="314"/>
                  </a:cubicBezTo>
                  <a:cubicBezTo>
                    <a:pt x="825" y="96"/>
                    <a:pt x="657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6" y="319"/>
                    <a:pt x="42" y="260"/>
                    <a:pt x="132" y="223"/>
                  </a:cubicBezTo>
                  <a:cubicBezTo>
                    <a:pt x="229" y="181"/>
                    <a:pt x="292" y="194"/>
                    <a:pt x="292" y="19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2" y="400"/>
                    <a:pt x="292" y="400"/>
                    <a:pt x="292" y="400"/>
                  </a:cubicBezTo>
                  <a:cubicBezTo>
                    <a:pt x="292" y="400"/>
                    <a:pt x="254" y="385"/>
                    <a:pt x="156" y="448"/>
                  </a:cubicBezTo>
                  <a:cubicBezTo>
                    <a:pt x="58" y="512"/>
                    <a:pt x="20" y="582"/>
                    <a:pt x="10" y="645"/>
                  </a:cubicBezTo>
                  <a:cubicBezTo>
                    <a:pt x="4" y="681"/>
                    <a:pt x="1" y="706"/>
                    <a:pt x="0" y="722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1" y="1020"/>
                    <a:pt x="291" y="1020"/>
                    <a:pt x="291" y="1020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569" y="1020"/>
                    <a:pt x="569" y="1020"/>
                    <a:pt x="569" y="1020"/>
                  </a:cubicBezTo>
                  <a:cubicBezTo>
                    <a:pt x="932" y="1020"/>
                    <a:pt x="932" y="1020"/>
                    <a:pt x="932" y="1020"/>
                  </a:cubicBezTo>
                  <a:lnTo>
                    <a:pt x="589" y="5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77" y="2942"/>
              <a:ext cx="114" cy="140"/>
            </a:xfrm>
            <a:custGeom>
              <a:avLst/>
              <a:gdLst>
                <a:gd name="T0" fmla="*/ 47 w 114"/>
                <a:gd name="T1" fmla="*/ 18 h 140"/>
                <a:gd name="T2" fmla="*/ 0 w 114"/>
                <a:gd name="T3" fmla="*/ 18 h 140"/>
                <a:gd name="T4" fmla="*/ 0 w 114"/>
                <a:gd name="T5" fmla="*/ 0 h 140"/>
                <a:gd name="T6" fmla="*/ 114 w 114"/>
                <a:gd name="T7" fmla="*/ 0 h 140"/>
                <a:gd name="T8" fmla="*/ 114 w 114"/>
                <a:gd name="T9" fmla="*/ 18 h 140"/>
                <a:gd name="T10" fmla="*/ 66 w 114"/>
                <a:gd name="T11" fmla="*/ 18 h 140"/>
                <a:gd name="T12" fmla="*/ 66 w 114"/>
                <a:gd name="T13" fmla="*/ 140 h 140"/>
                <a:gd name="T14" fmla="*/ 47 w 114"/>
                <a:gd name="T15" fmla="*/ 140 h 140"/>
                <a:gd name="T16" fmla="*/ 47 w 114"/>
                <a:gd name="T1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40">
                  <a:moveTo>
                    <a:pt x="4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66" y="18"/>
                  </a:lnTo>
                  <a:lnTo>
                    <a:pt x="66" y="140"/>
                  </a:lnTo>
                  <a:lnTo>
                    <a:pt x="47" y="140"/>
                  </a:lnTo>
                  <a:lnTo>
                    <a:pt x="4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03" y="2942"/>
              <a:ext cx="111" cy="140"/>
            </a:xfrm>
            <a:custGeom>
              <a:avLst/>
              <a:gdLst>
                <a:gd name="T0" fmla="*/ 0 w 111"/>
                <a:gd name="T1" fmla="*/ 0 h 140"/>
                <a:gd name="T2" fmla="*/ 19 w 111"/>
                <a:gd name="T3" fmla="*/ 0 h 140"/>
                <a:gd name="T4" fmla="*/ 19 w 111"/>
                <a:gd name="T5" fmla="*/ 62 h 140"/>
                <a:gd name="T6" fmla="*/ 91 w 111"/>
                <a:gd name="T7" fmla="*/ 62 h 140"/>
                <a:gd name="T8" fmla="*/ 91 w 111"/>
                <a:gd name="T9" fmla="*/ 0 h 140"/>
                <a:gd name="T10" fmla="*/ 111 w 111"/>
                <a:gd name="T11" fmla="*/ 0 h 140"/>
                <a:gd name="T12" fmla="*/ 111 w 111"/>
                <a:gd name="T13" fmla="*/ 140 h 140"/>
                <a:gd name="T14" fmla="*/ 91 w 111"/>
                <a:gd name="T15" fmla="*/ 140 h 140"/>
                <a:gd name="T16" fmla="*/ 91 w 111"/>
                <a:gd name="T17" fmla="*/ 79 h 140"/>
                <a:gd name="T18" fmla="*/ 19 w 111"/>
                <a:gd name="T19" fmla="*/ 79 h 140"/>
                <a:gd name="T20" fmla="*/ 19 w 111"/>
                <a:gd name="T21" fmla="*/ 140 h 140"/>
                <a:gd name="T22" fmla="*/ 0 w 111"/>
                <a:gd name="T23" fmla="*/ 140 h 140"/>
                <a:gd name="T24" fmla="*/ 0 w 111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lnTo>
                    <a:pt x="19" y="0"/>
                  </a:lnTo>
                  <a:lnTo>
                    <a:pt x="19" y="62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11" y="140"/>
                  </a:lnTo>
                  <a:lnTo>
                    <a:pt x="91" y="140"/>
                  </a:lnTo>
                  <a:lnTo>
                    <a:pt x="91" y="79"/>
                  </a:lnTo>
                  <a:lnTo>
                    <a:pt x="19" y="79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143" y="2942"/>
              <a:ext cx="84" cy="140"/>
            </a:xfrm>
            <a:custGeom>
              <a:avLst/>
              <a:gdLst>
                <a:gd name="T0" fmla="*/ 0 w 84"/>
                <a:gd name="T1" fmla="*/ 0 h 140"/>
                <a:gd name="T2" fmla="*/ 81 w 84"/>
                <a:gd name="T3" fmla="*/ 0 h 140"/>
                <a:gd name="T4" fmla="*/ 81 w 84"/>
                <a:gd name="T5" fmla="*/ 18 h 140"/>
                <a:gd name="T6" fmla="*/ 20 w 84"/>
                <a:gd name="T7" fmla="*/ 18 h 140"/>
                <a:gd name="T8" fmla="*/ 20 w 84"/>
                <a:gd name="T9" fmla="*/ 61 h 140"/>
                <a:gd name="T10" fmla="*/ 70 w 84"/>
                <a:gd name="T11" fmla="*/ 61 h 140"/>
                <a:gd name="T12" fmla="*/ 70 w 84"/>
                <a:gd name="T13" fmla="*/ 78 h 140"/>
                <a:gd name="T14" fmla="*/ 20 w 84"/>
                <a:gd name="T15" fmla="*/ 78 h 140"/>
                <a:gd name="T16" fmla="*/ 20 w 84"/>
                <a:gd name="T17" fmla="*/ 123 h 140"/>
                <a:gd name="T18" fmla="*/ 84 w 84"/>
                <a:gd name="T19" fmla="*/ 123 h 140"/>
                <a:gd name="T20" fmla="*/ 84 w 84"/>
                <a:gd name="T21" fmla="*/ 140 h 140"/>
                <a:gd name="T22" fmla="*/ 0 w 84"/>
                <a:gd name="T23" fmla="*/ 140 h 140"/>
                <a:gd name="T24" fmla="*/ 0 w 8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0">
                  <a:moveTo>
                    <a:pt x="0" y="0"/>
                  </a:moveTo>
                  <a:lnTo>
                    <a:pt x="81" y="0"/>
                  </a:lnTo>
                  <a:lnTo>
                    <a:pt x="81" y="18"/>
                  </a:lnTo>
                  <a:lnTo>
                    <a:pt x="20" y="18"/>
                  </a:lnTo>
                  <a:lnTo>
                    <a:pt x="20" y="61"/>
                  </a:lnTo>
                  <a:lnTo>
                    <a:pt x="70" y="61"/>
                  </a:lnTo>
                  <a:lnTo>
                    <a:pt x="70" y="78"/>
                  </a:lnTo>
                  <a:lnTo>
                    <a:pt x="20" y="78"/>
                  </a:lnTo>
                  <a:lnTo>
                    <a:pt x="20" y="123"/>
                  </a:lnTo>
                  <a:lnTo>
                    <a:pt x="84" y="123"/>
                  </a:lnTo>
                  <a:lnTo>
                    <a:pt x="8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96" y="3114"/>
              <a:ext cx="100" cy="139"/>
            </a:xfrm>
            <a:custGeom>
              <a:avLst/>
              <a:gdLst>
                <a:gd name="T0" fmla="*/ 0 w 211"/>
                <a:gd name="T1" fmla="*/ 0 h 293"/>
                <a:gd name="T2" fmla="*/ 89 w 211"/>
                <a:gd name="T3" fmla="*/ 0 h 293"/>
                <a:gd name="T4" fmla="*/ 143 w 211"/>
                <a:gd name="T5" fmla="*/ 7 h 293"/>
                <a:gd name="T6" fmla="*/ 193 w 211"/>
                <a:gd name="T7" fmla="*/ 86 h 293"/>
                <a:gd name="T8" fmla="*/ 140 w 211"/>
                <a:gd name="T9" fmla="*/ 165 h 293"/>
                <a:gd name="T10" fmla="*/ 140 w 211"/>
                <a:gd name="T11" fmla="*/ 166 h 293"/>
                <a:gd name="T12" fmla="*/ 149 w 211"/>
                <a:gd name="T13" fmla="*/ 180 h 293"/>
                <a:gd name="T14" fmla="*/ 211 w 211"/>
                <a:gd name="T15" fmla="*/ 293 h 293"/>
                <a:gd name="T16" fmla="*/ 165 w 211"/>
                <a:gd name="T17" fmla="*/ 293 h 293"/>
                <a:gd name="T18" fmla="*/ 103 w 211"/>
                <a:gd name="T19" fmla="*/ 177 h 293"/>
                <a:gd name="T20" fmla="*/ 41 w 211"/>
                <a:gd name="T21" fmla="*/ 177 h 293"/>
                <a:gd name="T22" fmla="*/ 41 w 211"/>
                <a:gd name="T23" fmla="*/ 293 h 293"/>
                <a:gd name="T24" fmla="*/ 0 w 211"/>
                <a:gd name="T25" fmla="*/ 293 h 293"/>
                <a:gd name="T26" fmla="*/ 0 w 211"/>
                <a:gd name="T27" fmla="*/ 0 h 293"/>
                <a:gd name="T28" fmla="*/ 99 w 211"/>
                <a:gd name="T29" fmla="*/ 141 h 293"/>
                <a:gd name="T30" fmla="*/ 151 w 211"/>
                <a:gd name="T31" fmla="*/ 88 h 293"/>
                <a:gd name="T32" fmla="*/ 128 w 211"/>
                <a:gd name="T33" fmla="*/ 42 h 293"/>
                <a:gd name="T34" fmla="*/ 88 w 211"/>
                <a:gd name="T35" fmla="*/ 36 h 293"/>
                <a:gd name="T36" fmla="*/ 41 w 211"/>
                <a:gd name="T37" fmla="*/ 36 h 293"/>
                <a:gd name="T38" fmla="*/ 41 w 211"/>
                <a:gd name="T39" fmla="*/ 141 h 293"/>
                <a:gd name="T40" fmla="*/ 99 w 211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293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0"/>
                    <a:pt x="132" y="2"/>
                    <a:pt x="143" y="7"/>
                  </a:cubicBezTo>
                  <a:cubicBezTo>
                    <a:pt x="173" y="18"/>
                    <a:pt x="193" y="47"/>
                    <a:pt x="193" y="86"/>
                  </a:cubicBezTo>
                  <a:cubicBezTo>
                    <a:pt x="193" y="123"/>
                    <a:pt x="172" y="15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3" y="170"/>
                    <a:pt x="149" y="180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99" y="141"/>
                  </a:moveTo>
                  <a:cubicBezTo>
                    <a:pt x="131" y="141"/>
                    <a:pt x="151" y="121"/>
                    <a:pt x="151" y="88"/>
                  </a:cubicBezTo>
                  <a:cubicBezTo>
                    <a:pt x="151" y="66"/>
                    <a:pt x="143" y="51"/>
                    <a:pt x="128" y="42"/>
                  </a:cubicBezTo>
                  <a:cubicBezTo>
                    <a:pt x="120" y="38"/>
                    <a:pt x="110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013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108" y="3111"/>
              <a:ext cx="89" cy="144"/>
            </a:xfrm>
            <a:custGeom>
              <a:avLst/>
              <a:gdLst>
                <a:gd name="T0" fmla="*/ 23 w 189"/>
                <a:gd name="T1" fmla="*/ 234 h 303"/>
                <a:gd name="T2" fmla="*/ 97 w 189"/>
                <a:gd name="T3" fmla="*/ 265 h 303"/>
                <a:gd name="T4" fmla="*/ 148 w 189"/>
                <a:gd name="T5" fmla="*/ 222 h 303"/>
                <a:gd name="T6" fmla="*/ 6 w 189"/>
                <a:gd name="T7" fmla="*/ 82 h 303"/>
                <a:gd name="T8" fmla="*/ 100 w 189"/>
                <a:gd name="T9" fmla="*/ 0 h 303"/>
                <a:gd name="T10" fmla="*/ 183 w 189"/>
                <a:gd name="T11" fmla="*/ 29 h 303"/>
                <a:gd name="T12" fmla="*/ 165 w 189"/>
                <a:gd name="T13" fmla="*/ 64 h 303"/>
                <a:gd name="T14" fmla="*/ 100 w 189"/>
                <a:gd name="T15" fmla="*/ 38 h 303"/>
                <a:gd name="T16" fmla="*/ 48 w 189"/>
                <a:gd name="T17" fmla="*/ 81 h 303"/>
                <a:gd name="T18" fmla="*/ 189 w 189"/>
                <a:gd name="T19" fmla="*/ 221 h 303"/>
                <a:gd name="T20" fmla="*/ 96 w 189"/>
                <a:gd name="T21" fmla="*/ 303 h 303"/>
                <a:gd name="T22" fmla="*/ 0 w 189"/>
                <a:gd name="T23" fmla="*/ 265 h 303"/>
                <a:gd name="T24" fmla="*/ 23 w 189"/>
                <a:gd name="T25" fmla="*/ 23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03">
                  <a:moveTo>
                    <a:pt x="23" y="234"/>
                  </a:moveTo>
                  <a:cubicBezTo>
                    <a:pt x="23" y="234"/>
                    <a:pt x="54" y="265"/>
                    <a:pt x="97" y="265"/>
                  </a:cubicBezTo>
                  <a:cubicBezTo>
                    <a:pt x="124" y="265"/>
                    <a:pt x="148" y="250"/>
                    <a:pt x="148" y="222"/>
                  </a:cubicBezTo>
                  <a:cubicBezTo>
                    <a:pt x="148" y="158"/>
                    <a:pt x="6" y="172"/>
                    <a:pt x="6" y="82"/>
                  </a:cubicBezTo>
                  <a:cubicBezTo>
                    <a:pt x="6" y="36"/>
                    <a:pt x="45" y="0"/>
                    <a:pt x="100" y="0"/>
                  </a:cubicBezTo>
                  <a:cubicBezTo>
                    <a:pt x="155" y="0"/>
                    <a:pt x="183" y="29"/>
                    <a:pt x="183" y="2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38" y="38"/>
                    <a:pt x="100" y="38"/>
                  </a:cubicBezTo>
                  <a:cubicBezTo>
                    <a:pt x="69" y="38"/>
                    <a:pt x="48" y="58"/>
                    <a:pt x="48" y="81"/>
                  </a:cubicBezTo>
                  <a:cubicBezTo>
                    <a:pt x="48" y="142"/>
                    <a:pt x="189" y="126"/>
                    <a:pt x="189" y="221"/>
                  </a:cubicBezTo>
                  <a:cubicBezTo>
                    <a:pt x="189" y="266"/>
                    <a:pt x="154" y="303"/>
                    <a:pt x="96" y="303"/>
                  </a:cubicBezTo>
                  <a:cubicBezTo>
                    <a:pt x="34" y="303"/>
                    <a:pt x="0" y="265"/>
                    <a:pt x="0" y="265"/>
                  </a:cubicBezTo>
                  <a:lnTo>
                    <a:pt x="2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208" y="3111"/>
              <a:ext cx="142" cy="144"/>
            </a:xfrm>
            <a:custGeom>
              <a:avLst/>
              <a:gdLst>
                <a:gd name="T0" fmla="*/ 150 w 299"/>
                <a:gd name="T1" fmla="*/ 0 h 303"/>
                <a:gd name="T2" fmla="*/ 299 w 299"/>
                <a:gd name="T3" fmla="*/ 150 h 303"/>
                <a:gd name="T4" fmla="*/ 150 w 299"/>
                <a:gd name="T5" fmla="*/ 303 h 303"/>
                <a:gd name="T6" fmla="*/ 0 w 299"/>
                <a:gd name="T7" fmla="*/ 150 h 303"/>
                <a:gd name="T8" fmla="*/ 150 w 299"/>
                <a:gd name="T9" fmla="*/ 0 h 303"/>
                <a:gd name="T10" fmla="*/ 150 w 299"/>
                <a:gd name="T11" fmla="*/ 266 h 303"/>
                <a:gd name="T12" fmla="*/ 257 w 299"/>
                <a:gd name="T13" fmla="*/ 150 h 303"/>
                <a:gd name="T14" fmla="*/ 150 w 299"/>
                <a:gd name="T15" fmla="*/ 37 h 303"/>
                <a:gd name="T16" fmla="*/ 42 w 299"/>
                <a:gd name="T17" fmla="*/ 150 h 303"/>
                <a:gd name="T18" fmla="*/ 150 w 299"/>
                <a:gd name="T19" fmla="*/ 2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3">
                  <a:moveTo>
                    <a:pt x="150" y="0"/>
                  </a:moveTo>
                  <a:cubicBezTo>
                    <a:pt x="234" y="0"/>
                    <a:pt x="299" y="65"/>
                    <a:pt x="299" y="150"/>
                  </a:cubicBezTo>
                  <a:cubicBezTo>
                    <a:pt x="299" y="236"/>
                    <a:pt x="234" y="303"/>
                    <a:pt x="150" y="303"/>
                  </a:cubicBezTo>
                  <a:cubicBezTo>
                    <a:pt x="65" y="303"/>
                    <a:pt x="0" y="236"/>
                    <a:pt x="0" y="150"/>
                  </a:cubicBezTo>
                  <a:cubicBezTo>
                    <a:pt x="0" y="65"/>
                    <a:pt x="65" y="0"/>
                    <a:pt x="150" y="0"/>
                  </a:cubicBezTo>
                  <a:close/>
                  <a:moveTo>
                    <a:pt x="150" y="266"/>
                  </a:moveTo>
                  <a:cubicBezTo>
                    <a:pt x="209" y="266"/>
                    <a:pt x="257" y="216"/>
                    <a:pt x="257" y="150"/>
                  </a:cubicBezTo>
                  <a:cubicBezTo>
                    <a:pt x="257" y="86"/>
                    <a:pt x="209" y="37"/>
                    <a:pt x="150" y="37"/>
                  </a:cubicBezTo>
                  <a:cubicBezTo>
                    <a:pt x="90" y="37"/>
                    <a:pt x="42" y="86"/>
                    <a:pt x="42" y="150"/>
                  </a:cubicBezTo>
                  <a:cubicBezTo>
                    <a:pt x="42" y="216"/>
                    <a:pt x="90" y="266"/>
                    <a:pt x="15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69" y="3114"/>
              <a:ext cx="109" cy="141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90 h 298"/>
                <a:gd name="T6" fmla="*/ 114 w 230"/>
                <a:gd name="T7" fmla="*/ 261 h 298"/>
                <a:gd name="T8" fmla="*/ 189 w 230"/>
                <a:gd name="T9" fmla="*/ 189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90 h 298"/>
                <a:gd name="T16" fmla="*/ 115 w 230"/>
                <a:gd name="T17" fmla="*/ 298 h 298"/>
                <a:gd name="T18" fmla="*/ 0 w 230"/>
                <a:gd name="T19" fmla="*/ 190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234"/>
                    <a:pt x="70" y="261"/>
                    <a:pt x="114" y="261"/>
                  </a:cubicBezTo>
                  <a:cubicBezTo>
                    <a:pt x="159" y="261"/>
                    <a:pt x="189" y="234"/>
                    <a:pt x="189" y="18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255"/>
                    <a:pt x="183" y="298"/>
                    <a:pt x="115" y="298"/>
                  </a:cubicBezTo>
                  <a:cubicBezTo>
                    <a:pt x="46" y="298"/>
                    <a:pt x="0" y="255"/>
                    <a:pt x="0" y="1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506" y="3114"/>
              <a:ext cx="101" cy="139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7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80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7 h 293"/>
                <a:gd name="T20" fmla="*/ 41 w 212"/>
                <a:gd name="T21" fmla="*/ 177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8 h 293"/>
                <a:gd name="T32" fmla="*/ 129 w 212"/>
                <a:gd name="T33" fmla="*/ 42 h 293"/>
                <a:gd name="T34" fmla="*/ 88 w 212"/>
                <a:gd name="T35" fmla="*/ 36 h 293"/>
                <a:gd name="T36" fmla="*/ 41 w 212"/>
                <a:gd name="T37" fmla="*/ 36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7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80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1"/>
                    <a:pt x="152" y="88"/>
                  </a:cubicBezTo>
                  <a:cubicBezTo>
                    <a:pt x="152" y="66"/>
                    <a:pt x="143" y="51"/>
                    <a:pt x="129" y="42"/>
                  </a:cubicBezTo>
                  <a:cubicBezTo>
                    <a:pt x="121" y="38"/>
                    <a:pt x="111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615" y="3111"/>
              <a:ext cx="124" cy="144"/>
            </a:xfrm>
            <a:custGeom>
              <a:avLst/>
              <a:gdLst>
                <a:gd name="T0" fmla="*/ 149 w 263"/>
                <a:gd name="T1" fmla="*/ 0 h 303"/>
                <a:gd name="T2" fmla="*/ 255 w 263"/>
                <a:gd name="T3" fmla="*/ 39 h 303"/>
                <a:gd name="T4" fmla="*/ 235 w 263"/>
                <a:gd name="T5" fmla="*/ 69 h 303"/>
                <a:gd name="T6" fmla="*/ 151 w 263"/>
                <a:gd name="T7" fmla="*/ 37 h 303"/>
                <a:gd name="T8" fmla="*/ 43 w 263"/>
                <a:gd name="T9" fmla="*/ 150 h 303"/>
                <a:gd name="T10" fmla="*/ 151 w 263"/>
                <a:gd name="T11" fmla="*/ 266 h 303"/>
                <a:gd name="T12" fmla="*/ 241 w 263"/>
                <a:gd name="T13" fmla="*/ 227 h 303"/>
                <a:gd name="T14" fmla="*/ 263 w 263"/>
                <a:gd name="T15" fmla="*/ 257 h 303"/>
                <a:gd name="T16" fmla="*/ 150 w 263"/>
                <a:gd name="T17" fmla="*/ 303 h 303"/>
                <a:gd name="T18" fmla="*/ 0 w 263"/>
                <a:gd name="T19" fmla="*/ 150 h 303"/>
                <a:gd name="T20" fmla="*/ 149 w 263"/>
                <a:gd name="T2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03">
                  <a:moveTo>
                    <a:pt x="149" y="0"/>
                  </a:moveTo>
                  <a:cubicBezTo>
                    <a:pt x="219" y="0"/>
                    <a:pt x="255" y="39"/>
                    <a:pt x="255" y="3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01" y="37"/>
                    <a:pt x="151" y="37"/>
                  </a:cubicBezTo>
                  <a:cubicBezTo>
                    <a:pt x="85" y="37"/>
                    <a:pt x="43" y="87"/>
                    <a:pt x="43" y="150"/>
                  </a:cubicBezTo>
                  <a:cubicBezTo>
                    <a:pt x="43" y="212"/>
                    <a:pt x="86" y="266"/>
                    <a:pt x="151" y="266"/>
                  </a:cubicBezTo>
                  <a:cubicBezTo>
                    <a:pt x="206" y="266"/>
                    <a:pt x="241" y="227"/>
                    <a:pt x="241" y="22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23" y="303"/>
                    <a:pt x="150" y="303"/>
                  </a:cubicBezTo>
                  <a:cubicBezTo>
                    <a:pt x="62" y="303"/>
                    <a:pt x="0" y="236"/>
                    <a:pt x="0" y="150"/>
                  </a:cubicBezTo>
                  <a:cubicBezTo>
                    <a:pt x="0" y="65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758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885" y="3285"/>
              <a:ext cx="128" cy="144"/>
            </a:xfrm>
            <a:custGeom>
              <a:avLst/>
              <a:gdLst>
                <a:gd name="T0" fmla="*/ 149 w 269"/>
                <a:gd name="T1" fmla="*/ 0 h 303"/>
                <a:gd name="T2" fmla="*/ 255 w 269"/>
                <a:gd name="T3" fmla="*/ 35 h 303"/>
                <a:gd name="T4" fmla="*/ 234 w 269"/>
                <a:gd name="T5" fmla="*/ 66 h 303"/>
                <a:gd name="T6" fmla="*/ 152 w 269"/>
                <a:gd name="T7" fmla="*/ 37 h 303"/>
                <a:gd name="T8" fmla="*/ 42 w 269"/>
                <a:gd name="T9" fmla="*/ 150 h 303"/>
                <a:gd name="T10" fmla="*/ 150 w 269"/>
                <a:gd name="T11" fmla="*/ 265 h 303"/>
                <a:gd name="T12" fmla="*/ 232 w 269"/>
                <a:gd name="T13" fmla="*/ 229 h 303"/>
                <a:gd name="T14" fmla="*/ 232 w 269"/>
                <a:gd name="T15" fmla="*/ 186 h 303"/>
                <a:gd name="T16" fmla="*/ 185 w 269"/>
                <a:gd name="T17" fmla="*/ 186 h 303"/>
                <a:gd name="T18" fmla="*/ 185 w 269"/>
                <a:gd name="T19" fmla="*/ 151 h 303"/>
                <a:gd name="T20" fmla="*/ 269 w 269"/>
                <a:gd name="T21" fmla="*/ 151 h 303"/>
                <a:gd name="T22" fmla="*/ 269 w 269"/>
                <a:gd name="T23" fmla="*/ 298 h 303"/>
                <a:gd name="T24" fmla="*/ 233 w 269"/>
                <a:gd name="T25" fmla="*/ 298 h 303"/>
                <a:gd name="T26" fmla="*/ 233 w 269"/>
                <a:gd name="T27" fmla="*/ 280 h 303"/>
                <a:gd name="T28" fmla="*/ 234 w 269"/>
                <a:gd name="T29" fmla="*/ 267 h 303"/>
                <a:gd name="T30" fmla="*/ 233 w 269"/>
                <a:gd name="T31" fmla="*/ 267 h 303"/>
                <a:gd name="T32" fmla="*/ 143 w 269"/>
                <a:gd name="T33" fmla="*/ 303 h 303"/>
                <a:gd name="T34" fmla="*/ 0 w 269"/>
                <a:gd name="T35" fmla="*/ 151 h 303"/>
                <a:gd name="T36" fmla="*/ 149 w 269"/>
                <a:gd name="T3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303">
                  <a:moveTo>
                    <a:pt x="149" y="0"/>
                  </a:moveTo>
                  <a:cubicBezTo>
                    <a:pt x="219" y="0"/>
                    <a:pt x="255" y="35"/>
                    <a:pt x="255" y="3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02" y="37"/>
                    <a:pt x="152" y="37"/>
                  </a:cubicBezTo>
                  <a:cubicBezTo>
                    <a:pt x="83" y="37"/>
                    <a:pt x="42" y="87"/>
                    <a:pt x="42" y="150"/>
                  </a:cubicBezTo>
                  <a:cubicBezTo>
                    <a:pt x="42" y="218"/>
                    <a:pt x="88" y="265"/>
                    <a:pt x="150" y="265"/>
                  </a:cubicBezTo>
                  <a:cubicBezTo>
                    <a:pt x="200" y="265"/>
                    <a:pt x="232" y="229"/>
                    <a:pt x="232" y="229"/>
                  </a:cubicBezTo>
                  <a:cubicBezTo>
                    <a:pt x="232" y="186"/>
                    <a:pt x="232" y="186"/>
                    <a:pt x="232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233" y="298"/>
                    <a:pt x="233" y="298"/>
                    <a:pt x="233" y="298"/>
                  </a:cubicBezTo>
                  <a:cubicBezTo>
                    <a:pt x="233" y="280"/>
                    <a:pt x="233" y="280"/>
                    <a:pt x="233" y="280"/>
                  </a:cubicBezTo>
                  <a:cubicBezTo>
                    <a:pt x="233" y="274"/>
                    <a:pt x="234" y="267"/>
                    <a:pt x="234" y="267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3" y="267"/>
                    <a:pt x="201" y="303"/>
                    <a:pt x="143" y="303"/>
                  </a:cubicBezTo>
                  <a:cubicBezTo>
                    <a:pt x="65" y="303"/>
                    <a:pt x="0" y="241"/>
                    <a:pt x="0" y="151"/>
                  </a:cubicBezTo>
                  <a:cubicBezTo>
                    <a:pt x="0" y="66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39" y="3287"/>
              <a:ext cx="101" cy="140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6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79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6 h 293"/>
                <a:gd name="T20" fmla="*/ 41 w 212"/>
                <a:gd name="T21" fmla="*/ 176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7 h 293"/>
                <a:gd name="T32" fmla="*/ 128 w 212"/>
                <a:gd name="T33" fmla="*/ 42 h 293"/>
                <a:gd name="T34" fmla="*/ 88 w 212"/>
                <a:gd name="T35" fmla="*/ 35 h 293"/>
                <a:gd name="T36" fmla="*/ 41 w 212"/>
                <a:gd name="T37" fmla="*/ 35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6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79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0"/>
                    <a:pt x="152" y="87"/>
                  </a:cubicBezTo>
                  <a:cubicBezTo>
                    <a:pt x="152" y="66"/>
                    <a:pt x="143" y="50"/>
                    <a:pt x="128" y="42"/>
                  </a:cubicBezTo>
                  <a:cubicBezTo>
                    <a:pt x="121" y="38"/>
                    <a:pt x="111" y="35"/>
                    <a:pt x="88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48" y="3285"/>
              <a:ext cx="142" cy="144"/>
            </a:xfrm>
            <a:custGeom>
              <a:avLst/>
              <a:gdLst>
                <a:gd name="T0" fmla="*/ 150 w 300"/>
                <a:gd name="T1" fmla="*/ 0 h 303"/>
                <a:gd name="T2" fmla="*/ 300 w 300"/>
                <a:gd name="T3" fmla="*/ 149 h 303"/>
                <a:gd name="T4" fmla="*/ 150 w 300"/>
                <a:gd name="T5" fmla="*/ 303 h 303"/>
                <a:gd name="T6" fmla="*/ 0 w 300"/>
                <a:gd name="T7" fmla="*/ 149 h 303"/>
                <a:gd name="T8" fmla="*/ 150 w 300"/>
                <a:gd name="T9" fmla="*/ 0 h 303"/>
                <a:gd name="T10" fmla="*/ 150 w 300"/>
                <a:gd name="T11" fmla="*/ 265 h 303"/>
                <a:gd name="T12" fmla="*/ 258 w 300"/>
                <a:gd name="T13" fmla="*/ 149 h 303"/>
                <a:gd name="T14" fmla="*/ 150 w 300"/>
                <a:gd name="T15" fmla="*/ 37 h 303"/>
                <a:gd name="T16" fmla="*/ 42 w 300"/>
                <a:gd name="T17" fmla="*/ 149 h 303"/>
                <a:gd name="T18" fmla="*/ 150 w 300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3">
                  <a:moveTo>
                    <a:pt x="150" y="0"/>
                  </a:moveTo>
                  <a:cubicBezTo>
                    <a:pt x="235" y="0"/>
                    <a:pt x="300" y="65"/>
                    <a:pt x="300" y="149"/>
                  </a:cubicBezTo>
                  <a:cubicBezTo>
                    <a:pt x="300" y="236"/>
                    <a:pt x="235" y="303"/>
                    <a:pt x="150" y="303"/>
                  </a:cubicBezTo>
                  <a:cubicBezTo>
                    <a:pt x="66" y="303"/>
                    <a:pt x="0" y="236"/>
                    <a:pt x="0" y="149"/>
                  </a:cubicBezTo>
                  <a:cubicBezTo>
                    <a:pt x="0" y="65"/>
                    <a:pt x="66" y="0"/>
                    <a:pt x="150" y="0"/>
                  </a:cubicBezTo>
                  <a:close/>
                  <a:moveTo>
                    <a:pt x="150" y="265"/>
                  </a:moveTo>
                  <a:cubicBezTo>
                    <a:pt x="210" y="265"/>
                    <a:pt x="258" y="215"/>
                    <a:pt x="258" y="149"/>
                  </a:cubicBezTo>
                  <a:cubicBezTo>
                    <a:pt x="258" y="85"/>
                    <a:pt x="210" y="37"/>
                    <a:pt x="150" y="37"/>
                  </a:cubicBezTo>
                  <a:cubicBezTo>
                    <a:pt x="91" y="37"/>
                    <a:pt x="42" y="85"/>
                    <a:pt x="42" y="149"/>
                  </a:cubicBezTo>
                  <a:cubicBezTo>
                    <a:pt x="42" y="215"/>
                    <a:pt x="91" y="265"/>
                    <a:pt x="15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09" y="3287"/>
              <a:ext cx="109" cy="142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89 h 298"/>
                <a:gd name="T6" fmla="*/ 115 w 230"/>
                <a:gd name="T7" fmla="*/ 260 h 298"/>
                <a:gd name="T8" fmla="*/ 189 w 230"/>
                <a:gd name="T9" fmla="*/ 188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89 h 298"/>
                <a:gd name="T16" fmla="*/ 115 w 230"/>
                <a:gd name="T17" fmla="*/ 298 h 298"/>
                <a:gd name="T18" fmla="*/ 0 w 230"/>
                <a:gd name="T19" fmla="*/ 189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1" y="234"/>
                    <a:pt x="70" y="260"/>
                    <a:pt x="115" y="260"/>
                  </a:cubicBezTo>
                  <a:cubicBezTo>
                    <a:pt x="160" y="260"/>
                    <a:pt x="189" y="234"/>
                    <a:pt x="189" y="18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30" y="254"/>
                    <a:pt x="183" y="298"/>
                    <a:pt x="115" y="298"/>
                  </a:cubicBezTo>
                  <a:cubicBezTo>
                    <a:pt x="47" y="298"/>
                    <a:pt x="0" y="254"/>
                    <a:pt x="0" y="1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446" y="3287"/>
              <a:ext cx="94" cy="140"/>
            </a:xfrm>
            <a:custGeom>
              <a:avLst/>
              <a:gdLst>
                <a:gd name="T0" fmla="*/ 0 w 198"/>
                <a:gd name="T1" fmla="*/ 0 h 293"/>
                <a:gd name="T2" fmla="*/ 106 w 198"/>
                <a:gd name="T3" fmla="*/ 0 h 293"/>
                <a:gd name="T4" fmla="*/ 198 w 198"/>
                <a:gd name="T5" fmla="*/ 92 h 293"/>
                <a:gd name="T6" fmla="*/ 106 w 198"/>
                <a:gd name="T7" fmla="*/ 185 h 293"/>
                <a:gd name="T8" fmla="*/ 41 w 198"/>
                <a:gd name="T9" fmla="*/ 185 h 293"/>
                <a:gd name="T10" fmla="*/ 41 w 198"/>
                <a:gd name="T11" fmla="*/ 293 h 293"/>
                <a:gd name="T12" fmla="*/ 0 w 198"/>
                <a:gd name="T13" fmla="*/ 293 h 293"/>
                <a:gd name="T14" fmla="*/ 0 w 198"/>
                <a:gd name="T15" fmla="*/ 0 h 293"/>
                <a:gd name="T16" fmla="*/ 100 w 198"/>
                <a:gd name="T17" fmla="*/ 149 h 293"/>
                <a:gd name="T18" fmla="*/ 156 w 198"/>
                <a:gd name="T19" fmla="*/ 92 h 293"/>
                <a:gd name="T20" fmla="*/ 100 w 198"/>
                <a:gd name="T21" fmla="*/ 35 h 293"/>
                <a:gd name="T22" fmla="*/ 41 w 198"/>
                <a:gd name="T23" fmla="*/ 35 h 293"/>
                <a:gd name="T24" fmla="*/ 41 w 198"/>
                <a:gd name="T25" fmla="*/ 149 h 293"/>
                <a:gd name="T26" fmla="*/ 100 w 198"/>
                <a:gd name="T27" fmla="*/ 14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93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60" y="0"/>
                    <a:pt x="198" y="36"/>
                    <a:pt x="198" y="92"/>
                  </a:cubicBezTo>
                  <a:cubicBezTo>
                    <a:pt x="198" y="147"/>
                    <a:pt x="160" y="185"/>
                    <a:pt x="106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9"/>
                  </a:moveTo>
                  <a:cubicBezTo>
                    <a:pt x="135" y="149"/>
                    <a:pt x="156" y="127"/>
                    <a:pt x="156" y="92"/>
                  </a:cubicBezTo>
                  <a:cubicBezTo>
                    <a:pt x="156" y="56"/>
                    <a:pt x="135" y="35"/>
                    <a:pt x="10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9"/>
                    <a:pt x="41" y="149"/>
                    <a:pt x="41" y="149"/>
                  </a:cubicBezTo>
                  <a:lnTo>
                    <a:pt x="10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" y="6519672"/>
            <a:ext cx="2911475" cy="342900"/>
          </a:xfrm>
        </p:spPr>
        <p:txBody>
          <a:bodyPr wrap="square" lIns="0" tIns="18288" rIns="0" bIns="0" anchor="ctr">
            <a:no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The Resource Group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68C922B-CEA5-4D47-87C5-81A0F828FA83}" type="slidenum">
              <a:rPr smtClean="0"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4" name="Footer Placeholder 4"/>
          <p:cNvSpPr txBox="1">
            <a:spLocks/>
          </p:cNvSpPr>
          <p:nvPr userDrawn="1"/>
        </p:nvSpPr>
        <p:spPr>
          <a:xfrm>
            <a:off x="3263900" y="6515101"/>
            <a:ext cx="2616200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562600" y="5069185"/>
            <a:ext cx="3225801" cy="7253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 defTabSz="457200">
              <a:lnSpc>
                <a:spcPct val="105000"/>
              </a:lnSpc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</a:rPr>
              <a:t>Through our promise to listen, innovate, and implement, we deliver solutions that accelerate your organization’s financial performance.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6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ealthc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515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7458635" cy="651510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807" y="1524000"/>
            <a:ext cx="5845968" cy="1238082"/>
          </a:xfrm>
        </p:spPr>
        <p:txBody>
          <a:bodyPr wrap="square" lIns="0" tIns="0" rIns="0" bIns="0" anchor="b">
            <a:noAutofit/>
          </a:bodyPr>
          <a:lstStyle>
            <a:lvl1pPr>
              <a:defRPr lang="en-US" sz="2800" dirty="0">
                <a:latin typeface="+mj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95000"/>
              </a:lnSpc>
              <a:spcAft>
                <a:spcPts val="20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07" y="2890838"/>
            <a:ext cx="5845968" cy="1249362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the Presenter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927600"/>
            <a:ext cx="9144000" cy="984250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75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354808" y="5115951"/>
            <a:ext cx="1776411" cy="610955"/>
            <a:chOff x="426" y="2942"/>
            <a:chExt cx="1416" cy="487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26" y="2942"/>
              <a:ext cx="442" cy="485"/>
            </a:xfrm>
            <a:custGeom>
              <a:avLst/>
              <a:gdLst>
                <a:gd name="T0" fmla="*/ 589 w 932"/>
                <a:gd name="T1" fmla="*/ 579 h 1020"/>
                <a:gd name="T2" fmla="*/ 825 w 932"/>
                <a:gd name="T3" fmla="*/ 314 h 1020"/>
                <a:gd name="T4" fmla="*/ 435 w 932"/>
                <a:gd name="T5" fmla="*/ 0 h 1020"/>
                <a:gd name="T6" fmla="*/ 0 w 932"/>
                <a:gd name="T7" fmla="*/ 0 h 1020"/>
                <a:gd name="T8" fmla="*/ 0 w 932"/>
                <a:gd name="T9" fmla="*/ 329 h 1020"/>
                <a:gd name="T10" fmla="*/ 132 w 932"/>
                <a:gd name="T11" fmla="*/ 223 h 1020"/>
                <a:gd name="T12" fmla="*/ 292 w 932"/>
                <a:gd name="T13" fmla="*/ 194 h 1020"/>
                <a:gd name="T14" fmla="*/ 290 w 932"/>
                <a:gd name="T15" fmla="*/ 8 h 1020"/>
                <a:gd name="T16" fmla="*/ 595 w 932"/>
                <a:gd name="T17" fmla="*/ 302 h 1020"/>
                <a:gd name="T18" fmla="*/ 292 w 932"/>
                <a:gd name="T19" fmla="*/ 581 h 1020"/>
                <a:gd name="T20" fmla="*/ 292 w 932"/>
                <a:gd name="T21" fmla="*/ 400 h 1020"/>
                <a:gd name="T22" fmla="*/ 156 w 932"/>
                <a:gd name="T23" fmla="*/ 448 h 1020"/>
                <a:gd name="T24" fmla="*/ 10 w 932"/>
                <a:gd name="T25" fmla="*/ 645 h 1020"/>
                <a:gd name="T26" fmla="*/ 0 w 932"/>
                <a:gd name="T27" fmla="*/ 722 h 1020"/>
                <a:gd name="T28" fmla="*/ 0 w 932"/>
                <a:gd name="T29" fmla="*/ 1020 h 1020"/>
                <a:gd name="T30" fmla="*/ 291 w 932"/>
                <a:gd name="T31" fmla="*/ 1020 h 1020"/>
                <a:gd name="T32" fmla="*/ 292 w 932"/>
                <a:gd name="T33" fmla="*/ 591 h 1020"/>
                <a:gd name="T34" fmla="*/ 292 w 932"/>
                <a:gd name="T35" fmla="*/ 591 h 1020"/>
                <a:gd name="T36" fmla="*/ 569 w 932"/>
                <a:gd name="T37" fmla="*/ 1020 h 1020"/>
                <a:gd name="T38" fmla="*/ 932 w 932"/>
                <a:gd name="T39" fmla="*/ 1020 h 1020"/>
                <a:gd name="T40" fmla="*/ 589 w 932"/>
                <a:gd name="T41" fmla="*/ 57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2" h="1020">
                  <a:moveTo>
                    <a:pt x="589" y="579"/>
                  </a:moveTo>
                  <a:cubicBezTo>
                    <a:pt x="748" y="553"/>
                    <a:pt x="825" y="454"/>
                    <a:pt x="825" y="314"/>
                  </a:cubicBezTo>
                  <a:cubicBezTo>
                    <a:pt x="825" y="96"/>
                    <a:pt x="657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6" y="319"/>
                    <a:pt x="42" y="260"/>
                    <a:pt x="132" y="223"/>
                  </a:cubicBezTo>
                  <a:cubicBezTo>
                    <a:pt x="229" y="181"/>
                    <a:pt x="292" y="194"/>
                    <a:pt x="292" y="19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2" y="400"/>
                    <a:pt x="292" y="400"/>
                    <a:pt x="292" y="400"/>
                  </a:cubicBezTo>
                  <a:cubicBezTo>
                    <a:pt x="292" y="400"/>
                    <a:pt x="254" y="385"/>
                    <a:pt x="156" y="448"/>
                  </a:cubicBezTo>
                  <a:cubicBezTo>
                    <a:pt x="58" y="512"/>
                    <a:pt x="20" y="582"/>
                    <a:pt x="10" y="645"/>
                  </a:cubicBezTo>
                  <a:cubicBezTo>
                    <a:pt x="4" y="681"/>
                    <a:pt x="1" y="706"/>
                    <a:pt x="0" y="722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1" y="1020"/>
                    <a:pt x="291" y="1020"/>
                    <a:pt x="291" y="1020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569" y="1020"/>
                    <a:pt x="569" y="1020"/>
                    <a:pt x="569" y="1020"/>
                  </a:cubicBezTo>
                  <a:cubicBezTo>
                    <a:pt x="932" y="1020"/>
                    <a:pt x="932" y="1020"/>
                    <a:pt x="932" y="1020"/>
                  </a:cubicBezTo>
                  <a:lnTo>
                    <a:pt x="589" y="5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77" y="2942"/>
              <a:ext cx="114" cy="140"/>
            </a:xfrm>
            <a:custGeom>
              <a:avLst/>
              <a:gdLst>
                <a:gd name="T0" fmla="*/ 47 w 114"/>
                <a:gd name="T1" fmla="*/ 18 h 140"/>
                <a:gd name="T2" fmla="*/ 0 w 114"/>
                <a:gd name="T3" fmla="*/ 18 h 140"/>
                <a:gd name="T4" fmla="*/ 0 w 114"/>
                <a:gd name="T5" fmla="*/ 0 h 140"/>
                <a:gd name="T6" fmla="*/ 114 w 114"/>
                <a:gd name="T7" fmla="*/ 0 h 140"/>
                <a:gd name="T8" fmla="*/ 114 w 114"/>
                <a:gd name="T9" fmla="*/ 18 h 140"/>
                <a:gd name="T10" fmla="*/ 66 w 114"/>
                <a:gd name="T11" fmla="*/ 18 h 140"/>
                <a:gd name="T12" fmla="*/ 66 w 114"/>
                <a:gd name="T13" fmla="*/ 140 h 140"/>
                <a:gd name="T14" fmla="*/ 47 w 114"/>
                <a:gd name="T15" fmla="*/ 140 h 140"/>
                <a:gd name="T16" fmla="*/ 47 w 114"/>
                <a:gd name="T1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40">
                  <a:moveTo>
                    <a:pt x="4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66" y="18"/>
                  </a:lnTo>
                  <a:lnTo>
                    <a:pt x="66" y="140"/>
                  </a:lnTo>
                  <a:lnTo>
                    <a:pt x="47" y="140"/>
                  </a:lnTo>
                  <a:lnTo>
                    <a:pt x="4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03" y="2942"/>
              <a:ext cx="111" cy="140"/>
            </a:xfrm>
            <a:custGeom>
              <a:avLst/>
              <a:gdLst>
                <a:gd name="T0" fmla="*/ 0 w 111"/>
                <a:gd name="T1" fmla="*/ 0 h 140"/>
                <a:gd name="T2" fmla="*/ 19 w 111"/>
                <a:gd name="T3" fmla="*/ 0 h 140"/>
                <a:gd name="T4" fmla="*/ 19 w 111"/>
                <a:gd name="T5" fmla="*/ 62 h 140"/>
                <a:gd name="T6" fmla="*/ 91 w 111"/>
                <a:gd name="T7" fmla="*/ 62 h 140"/>
                <a:gd name="T8" fmla="*/ 91 w 111"/>
                <a:gd name="T9" fmla="*/ 0 h 140"/>
                <a:gd name="T10" fmla="*/ 111 w 111"/>
                <a:gd name="T11" fmla="*/ 0 h 140"/>
                <a:gd name="T12" fmla="*/ 111 w 111"/>
                <a:gd name="T13" fmla="*/ 140 h 140"/>
                <a:gd name="T14" fmla="*/ 91 w 111"/>
                <a:gd name="T15" fmla="*/ 140 h 140"/>
                <a:gd name="T16" fmla="*/ 91 w 111"/>
                <a:gd name="T17" fmla="*/ 79 h 140"/>
                <a:gd name="T18" fmla="*/ 19 w 111"/>
                <a:gd name="T19" fmla="*/ 79 h 140"/>
                <a:gd name="T20" fmla="*/ 19 w 111"/>
                <a:gd name="T21" fmla="*/ 140 h 140"/>
                <a:gd name="T22" fmla="*/ 0 w 111"/>
                <a:gd name="T23" fmla="*/ 140 h 140"/>
                <a:gd name="T24" fmla="*/ 0 w 111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lnTo>
                    <a:pt x="19" y="0"/>
                  </a:lnTo>
                  <a:lnTo>
                    <a:pt x="19" y="62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11" y="140"/>
                  </a:lnTo>
                  <a:lnTo>
                    <a:pt x="91" y="140"/>
                  </a:lnTo>
                  <a:lnTo>
                    <a:pt x="91" y="79"/>
                  </a:lnTo>
                  <a:lnTo>
                    <a:pt x="19" y="79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143" y="2942"/>
              <a:ext cx="84" cy="140"/>
            </a:xfrm>
            <a:custGeom>
              <a:avLst/>
              <a:gdLst>
                <a:gd name="T0" fmla="*/ 0 w 84"/>
                <a:gd name="T1" fmla="*/ 0 h 140"/>
                <a:gd name="T2" fmla="*/ 81 w 84"/>
                <a:gd name="T3" fmla="*/ 0 h 140"/>
                <a:gd name="T4" fmla="*/ 81 w 84"/>
                <a:gd name="T5" fmla="*/ 18 h 140"/>
                <a:gd name="T6" fmla="*/ 20 w 84"/>
                <a:gd name="T7" fmla="*/ 18 h 140"/>
                <a:gd name="T8" fmla="*/ 20 w 84"/>
                <a:gd name="T9" fmla="*/ 61 h 140"/>
                <a:gd name="T10" fmla="*/ 70 w 84"/>
                <a:gd name="T11" fmla="*/ 61 h 140"/>
                <a:gd name="T12" fmla="*/ 70 w 84"/>
                <a:gd name="T13" fmla="*/ 78 h 140"/>
                <a:gd name="T14" fmla="*/ 20 w 84"/>
                <a:gd name="T15" fmla="*/ 78 h 140"/>
                <a:gd name="T16" fmla="*/ 20 w 84"/>
                <a:gd name="T17" fmla="*/ 123 h 140"/>
                <a:gd name="T18" fmla="*/ 84 w 84"/>
                <a:gd name="T19" fmla="*/ 123 h 140"/>
                <a:gd name="T20" fmla="*/ 84 w 84"/>
                <a:gd name="T21" fmla="*/ 140 h 140"/>
                <a:gd name="T22" fmla="*/ 0 w 84"/>
                <a:gd name="T23" fmla="*/ 140 h 140"/>
                <a:gd name="T24" fmla="*/ 0 w 8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0">
                  <a:moveTo>
                    <a:pt x="0" y="0"/>
                  </a:moveTo>
                  <a:lnTo>
                    <a:pt x="81" y="0"/>
                  </a:lnTo>
                  <a:lnTo>
                    <a:pt x="81" y="18"/>
                  </a:lnTo>
                  <a:lnTo>
                    <a:pt x="20" y="18"/>
                  </a:lnTo>
                  <a:lnTo>
                    <a:pt x="20" y="61"/>
                  </a:lnTo>
                  <a:lnTo>
                    <a:pt x="70" y="61"/>
                  </a:lnTo>
                  <a:lnTo>
                    <a:pt x="70" y="78"/>
                  </a:lnTo>
                  <a:lnTo>
                    <a:pt x="20" y="78"/>
                  </a:lnTo>
                  <a:lnTo>
                    <a:pt x="20" y="123"/>
                  </a:lnTo>
                  <a:lnTo>
                    <a:pt x="84" y="123"/>
                  </a:lnTo>
                  <a:lnTo>
                    <a:pt x="8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96" y="3114"/>
              <a:ext cx="100" cy="139"/>
            </a:xfrm>
            <a:custGeom>
              <a:avLst/>
              <a:gdLst>
                <a:gd name="T0" fmla="*/ 0 w 211"/>
                <a:gd name="T1" fmla="*/ 0 h 293"/>
                <a:gd name="T2" fmla="*/ 89 w 211"/>
                <a:gd name="T3" fmla="*/ 0 h 293"/>
                <a:gd name="T4" fmla="*/ 143 w 211"/>
                <a:gd name="T5" fmla="*/ 7 h 293"/>
                <a:gd name="T6" fmla="*/ 193 w 211"/>
                <a:gd name="T7" fmla="*/ 86 h 293"/>
                <a:gd name="T8" fmla="*/ 140 w 211"/>
                <a:gd name="T9" fmla="*/ 165 h 293"/>
                <a:gd name="T10" fmla="*/ 140 w 211"/>
                <a:gd name="T11" fmla="*/ 166 h 293"/>
                <a:gd name="T12" fmla="*/ 149 w 211"/>
                <a:gd name="T13" fmla="*/ 180 h 293"/>
                <a:gd name="T14" fmla="*/ 211 w 211"/>
                <a:gd name="T15" fmla="*/ 293 h 293"/>
                <a:gd name="T16" fmla="*/ 165 w 211"/>
                <a:gd name="T17" fmla="*/ 293 h 293"/>
                <a:gd name="T18" fmla="*/ 103 w 211"/>
                <a:gd name="T19" fmla="*/ 177 h 293"/>
                <a:gd name="T20" fmla="*/ 41 w 211"/>
                <a:gd name="T21" fmla="*/ 177 h 293"/>
                <a:gd name="T22" fmla="*/ 41 w 211"/>
                <a:gd name="T23" fmla="*/ 293 h 293"/>
                <a:gd name="T24" fmla="*/ 0 w 211"/>
                <a:gd name="T25" fmla="*/ 293 h 293"/>
                <a:gd name="T26" fmla="*/ 0 w 211"/>
                <a:gd name="T27" fmla="*/ 0 h 293"/>
                <a:gd name="T28" fmla="*/ 99 w 211"/>
                <a:gd name="T29" fmla="*/ 141 h 293"/>
                <a:gd name="T30" fmla="*/ 151 w 211"/>
                <a:gd name="T31" fmla="*/ 88 h 293"/>
                <a:gd name="T32" fmla="*/ 128 w 211"/>
                <a:gd name="T33" fmla="*/ 42 h 293"/>
                <a:gd name="T34" fmla="*/ 88 w 211"/>
                <a:gd name="T35" fmla="*/ 36 h 293"/>
                <a:gd name="T36" fmla="*/ 41 w 211"/>
                <a:gd name="T37" fmla="*/ 36 h 293"/>
                <a:gd name="T38" fmla="*/ 41 w 211"/>
                <a:gd name="T39" fmla="*/ 141 h 293"/>
                <a:gd name="T40" fmla="*/ 99 w 211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293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0"/>
                    <a:pt x="132" y="2"/>
                    <a:pt x="143" y="7"/>
                  </a:cubicBezTo>
                  <a:cubicBezTo>
                    <a:pt x="173" y="18"/>
                    <a:pt x="193" y="47"/>
                    <a:pt x="193" y="86"/>
                  </a:cubicBezTo>
                  <a:cubicBezTo>
                    <a:pt x="193" y="123"/>
                    <a:pt x="172" y="15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3" y="170"/>
                    <a:pt x="149" y="180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99" y="141"/>
                  </a:moveTo>
                  <a:cubicBezTo>
                    <a:pt x="131" y="141"/>
                    <a:pt x="151" y="121"/>
                    <a:pt x="151" y="88"/>
                  </a:cubicBezTo>
                  <a:cubicBezTo>
                    <a:pt x="151" y="66"/>
                    <a:pt x="143" y="51"/>
                    <a:pt x="128" y="42"/>
                  </a:cubicBezTo>
                  <a:cubicBezTo>
                    <a:pt x="120" y="38"/>
                    <a:pt x="110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013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108" y="3111"/>
              <a:ext cx="89" cy="144"/>
            </a:xfrm>
            <a:custGeom>
              <a:avLst/>
              <a:gdLst>
                <a:gd name="T0" fmla="*/ 23 w 189"/>
                <a:gd name="T1" fmla="*/ 234 h 303"/>
                <a:gd name="T2" fmla="*/ 97 w 189"/>
                <a:gd name="T3" fmla="*/ 265 h 303"/>
                <a:gd name="T4" fmla="*/ 148 w 189"/>
                <a:gd name="T5" fmla="*/ 222 h 303"/>
                <a:gd name="T6" fmla="*/ 6 w 189"/>
                <a:gd name="T7" fmla="*/ 82 h 303"/>
                <a:gd name="T8" fmla="*/ 100 w 189"/>
                <a:gd name="T9" fmla="*/ 0 h 303"/>
                <a:gd name="T10" fmla="*/ 183 w 189"/>
                <a:gd name="T11" fmla="*/ 29 h 303"/>
                <a:gd name="T12" fmla="*/ 165 w 189"/>
                <a:gd name="T13" fmla="*/ 64 h 303"/>
                <a:gd name="T14" fmla="*/ 100 w 189"/>
                <a:gd name="T15" fmla="*/ 38 h 303"/>
                <a:gd name="T16" fmla="*/ 48 w 189"/>
                <a:gd name="T17" fmla="*/ 81 h 303"/>
                <a:gd name="T18" fmla="*/ 189 w 189"/>
                <a:gd name="T19" fmla="*/ 221 h 303"/>
                <a:gd name="T20" fmla="*/ 96 w 189"/>
                <a:gd name="T21" fmla="*/ 303 h 303"/>
                <a:gd name="T22" fmla="*/ 0 w 189"/>
                <a:gd name="T23" fmla="*/ 265 h 303"/>
                <a:gd name="T24" fmla="*/ 23 w 189"/>
                <a:gd name="T25" fmla="*/ 23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03">
                  <a:moveTo>
                    <a:pt x="23" y="234"/>
                  </a:moveTo>
                  <a:cubicBezTo>
                    <a:pt x="23" y="234"/>
                    <a:pt x="54" y="265"/>
                    <a:pt x="97" y="265"/>
                  </a:cubicBezTo>
                  <a:cubicBezTo>
                    <a:pt x="124" y="265"/>
                    <a:pt x="148" y="250"/>
                    <a:pt x="148" y="222"/>
                  </a:cubicBezTo>
                  <a:cubicBezTo>
                    <a:pt x="148" y="158"/>
                    <a:pt x="6" y="172"/>
                    <a:pt x="6" y="82"/>
                  </a:cubicBezTo>
                  <a:cubicBezTo>
                    <a:pt x="6" y="36"/>
                    <a:pt x="45" y="0"/>
                    <a:pt x="100" y="0"/>
                  </a:cubicBezTo>
                  <a:cubicBezTo>
                    <a:pt x="155" y="0"/>
                    <a:pt x="183" y="29"/>
                    <a:pt x="183" y="2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38" y="38"/>
                    <a:pt x="100" y="38"/>
                  </a:cubicBezTo>
                  <a:cubicBezTo>
                    <a:pt x="69" y="38"/>
                    <a:pt x="48" y="58"/>
                    <a:pt x="48" y="81"/>
                  </a:cubicBezTo>
                  <a:cubicBezTo>
                    <a:pt x="48" y="142"/>
                    <a:pt x="189" y="126"/>
                    <a:pt x="189" y="221"/>
                  </a:cubicBezTo>
                  <a:cubicBezTo>
                    <a:pt x="189" y="266"/>
                    <a:pt x="154" y="303"/>
                    <a:pt x="96" y="303"/>
                  </a:cubicBezTo>
                  <a:cubicBezTo>
                    <a:pt x="34" y="303"/>
                    <a:pt x="0" y="265"/>
                    <a:pt x="0" y="265"/>
                  </a:cubicBezTo>
                  <a:lnTo>
                    <a:pt x="2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208" y="3111"/>
              <a:ext cx="142" cy="144"/>
            </a:xfrm>
            <a:custGeom>
              <a:avLst/>
              <a:gdLst>
                <a:gd name="T0" fmla="*/ 150 w 299"/>
                <a:gd name="T1" fmla="*/ 0 h 303"/>
                <a:gd name="T2" fmla="*/ 299 w 299"/>
                <a:gd name="T3" fmla="*/ 150 h 303"/>
                <a:gd name="T4" fmla="*/ 150 w 299"/>
                <a:gd name="T5" fmla="*/ 303 h 303"/>
                <a:gd name="T6" fmla="*/ 0 w 299"/>
                <a:gd name="T7" fmla="*/ 150 h 303"/>
                <a:gd name="T8" fmla="*/ 150 w 299"/>
                <a:gd name="T9" fmla="*/ 0 h 303"/>
                <a:gd name="T10" fmla="*/ 150 w 299"/>
                <a:gd name="T11" fmla="*/ 266 h 303"/>
                <a:gd name="T12" fmla="*/ 257 w 299"/>
                <a:gd name="T13" fmla="*/ 150 h 303"/>
                <a:gd name="T14" fmla="*/ 150 w 299"/>
                <a:gd name="T15" fmla="*/ 37 h 303"/>
                <a:gd name="T16" fmla="*/ 42 w 299"/>
                <a:gd name="T17" fmla="*/ 150 h 303"/>
                <a:gd name="T18" fmla="*/ 150 w 299"/>
                <a:gd name="T19" fmla="*/ 2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3">
                  <a:moveTo>
                    <a:pt x="150" y="0"/>
                  </a:moveTo>
                  <a:cubicBezTo>
                    <a:pt x="234" y="0"/>
                    <a:pt x="299" y="65"/>
                    <a:pt x="299" y="150"/>
                  </a:cubicBezTo>
                  <a:cubicBezTo>
                    <a:pt x="299" y="236"/>
                    <a:pt x="234" y="303"/>
                    <a:pt x="150" y="303"/>
                  </a:cubicBezTo>
                  <a:cubicBezTo>
                    <a:pt x="65" y="303"/>
                    <a:pt x="0" y="236"/>
                    <a:pt x="0" y="150"/>
                  </a:cubicBezTo>
                  <a:cubicBezTo>
                    <a:pt x="0" y="65"/>
                    <a:pt x="65" y="0"/>
                    <a:pt x="150" y="0"/>
                  </a:cubicBezTo>
                  <a:close/>
                  <a:moveTo>
                    <a:pt x="150" y="266"/>
                  </a:moveTo>
                  <a:cubicBezTo>
                    <a:pt x="209" y="266"/>
                    <a:pt x="257" y="216"/>
                    <a:pt x="257" y="150"/>
                  </a:cubicBezTo>
                  <a:cubicBezTo>
                    <a:pt x="257" y="86"/>
                    <a:pt x="209" y="37"/>
                    <a:pt x="150" y="37"/>
                  </a:cubicBezTo>
                  <a:cubicBezTo>
                    <a:pt x="90" y="37"/>
                    <a:pt x="42" y="86"/>
                    <a:pt x="42" y="150"/>
                  </a:cubicBezTo>
                  <a:cubicBezTo>
                    <a:pt x="42" y="216"/>
                    <a:pt x="90" y="266"/>
                    <a:pt x="15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69" y="3114"/>
              <a:ext cx="109" cy="141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90 h 298"/>
                <a:gd name="T6" fmla="*/ 114 w 230"/>
                <a:gd name="T7" fmla="*/ 261 h 298"/>
                <a:gd name="T8" fmla="*/ 189 w 230"/>
                <a:gd name="T9" fmla="*/ 189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90 h 298"/>
                <a:gd name="T16" fmla="*/ 115 w 230"/>
                <a:gd name="T17" fmla="*/ 298 h 298"/>
                <a:gd name="T18" fmla="*/ 0 w 230"/>
                <a:gd name="T19" fmla="*/ 190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234"/>
                    <a:pt x="70" y="261"/>
                    <a:pt x="114" y="261"/>
                  </a:cubicBezTo>
                  <a:cubicBezTo>
                    <a:pt x="159" y="261"/>
                    <a:pt x="189" y="234"/>
                    <a:pt x="189" y="18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255"/>
                    <a:pt x="183" y="298"/>
                    <a:pt x="115" y="298"/>
                  </a:cubicBezTo>
                  <a:cubicBezTo>
                    <a:pt x="46" y="298"/>
                    <a:pt x="0" y="255"/>
                    <a:pt x="0" y="1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506" y="3114"/>
              <a:ext cx="101" cy="139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7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80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7 h 293"/>
                <a:gd name="T20" fmla="*/ 41 w 212"/>
                <a:gd name="T21" fmla="*/ 177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8 h 293"/>
                <a:gd name="T32" fmla="*/ 129 w 212"/>
                <a:gd name="T33" fmla="*/ 42 h 293"/>
                <a:gd name="T34" fmla="*/ 88 w 212"/>
                <a:gd name="T35" fmla="*/ 36 h 293"/>
                <a:gd name="T36" fmla="*/ 41 w 212"/>
                <a:gd name="T37" fmla="*/ 36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7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80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1"/>
                    <a:pt x="152" y="88"/>
                  </a:cubicBezTo>
                  <a:cubicBezTo>
                    <a:pt x="152" y="66"/>
                    <a:pt x="143" y="51"/>
                    <a:pt x="129" y="42"/>
                  </a:cubicBezTo>
                  <a:cubicBezTo>
                    <a:pt x="121" y="38"/>
                    <a:pt x="111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615" y="3111"/>
              <a:ext cx="124" cy="144"/>
            </a:xfrm>
            <a:custGeom>
              <a:avLst/>
              <a:gdLst>
                <a:gd name="T0" fmla="*/ 149 w 263"/>
                <a:gd name="T1" fmla="*/ 0 h 303"/>
                <a:gd name="T2" fmla="*/ 255 w 263"/>
                <a:gd name="T3" fmla="*/ 39 h 303"/>
                <a:gd name="T4" fmla="*/ 235 w 263"/>
                <a:gd name="T5" fmla="*/ 69 h 303"/>
                <a:gd name="T6" fmla="*/ 151 w 263"/>
                <a:gd name="T7" fmla="*/ 37 h 303"/>
                <a:gd name="T8" fmla="*/ 43 w 263"/>
                <a:gd name="T9" fmla="*/ 150 h 303"/>
                <a:gd name="T10" fmla="*/ 151 w 263"/>
                <a:gd name="T11" fmla="*/ 266 h 303"/>
                <a:gd name="T12" fmla="*/ 241 w 263"/>
                <a:gd name="T13" fmla="*/ 227 h 303"/>
                <a:gd name="T14" fmla="*/ 263 w 263"/>
                <a:gd name="T15" fmla="*/ 257 h 303"/>
                <a:gd name="T16" fmla="*/ 150 w 263"/>
                <a:gd name="T17" fmla="*/ 303 h 303"/>
                <a:gd name="T18" fmla="*/ 0 w 263"/>
                <a:gd name="T19" fmla="*/ 150 h 303"/>
                <a:gd name="T20" fmla="*/ 149 w 263"/>
                <a:gd name="T2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03">
                  <a:moveTo>
                    <a:pt x="149" y="0"/>
                  </a:moveTo>
                  <a:cubicBezTo>
                    <a:pt x="219" y="0"/>
                    <a:pt x="255" y="39"/>
                    <a:pt x="255" y="3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01" y="37"/>
                    <a:pt x="151" y="37"/>
                  </a:cubicBezTo>
                  <a:cubicBezTo>
                    <a:pt x="85" y="37"/>
                    <a:pt x="43" y="87"/>
                    <a:pt x="43" y="150"/>
                  </a:cubicBezTo>
                  <a:cubicBezTo>
                    <a:pt x="43" y="212"/>
                    <a:pt x="86" y="266"/>
                    <a:pt x="151" y="266"/>
                  </a:cubicBezTo>
                  <a:cubicBezTo>
                    <a:pt x="206" y="266"/>
                    <a:pt x="241" y="227"/>
                    <a:pt x="241" y="22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23" y="303"/>
                    <a:pt x="150" y="303"/>
                  </a:cubicBezTo>
                  <a:cubicBezTo>
                    <a:pt x="62" y="303"/>
                    <a:pt x="0" y="236"/>
                    <a:pt x="0" y="150"/>
                  </a:cubicBezTo>
                  <a:cubicBezTo>
                    <a:pt x="0" y="65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758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885" y="3285"/>
              <a:ext cx="128" cy="144"/>
            </a:xfrm>
            <a:custGeom>
              <a:avLst/>
              <a:gdLst>
                <a:gd name="T0" fmla="*/ 149 w 269"/>
                <a:gd name="T1" fmla="*/ 0 h 303"/>
                <a:gd name="T2" fmla="*/ 255 w 269"/>
                <a:gd name="T3" fmla="*/ 35 h 303"/>
                <a:gd name="T4" fmla="*/ 234 w 269"/>
                <a:gd name="T5" fmla="*/ 66 h 303"/>
                <a:gd name="T6" fmla="*/ 152 w 269"/>
                <a:gd name="T7" fmla="*/ 37 h 303"/>
                <a:gd name="T8" fmla="*/ 42 w 269"/>
                <a:gd name="T9" fmla="*/ 150 h 303"/>
                <a:gd name="T10" fmla="*/ 150 w 269"/>
                <a:gd name="T11" fmla="*/ 265 h 303"/>
                <a:gd name="T12" fmla="*/ 232 w 269"/>
                <a:gd name="T13" fmla="*/ 229 h 303"/>
                <a:gd name="T14" fmla="*/ 232 w 269"/>
                <a:gd name="T15" fmla="*/ 186 h 303"/>
                <a:gd name="T16" fmla="*/ 185 w 269"/>
                <a:gd name="T17" fmla="*/ 186 h 303"/>
                <a:gd name="T18" fmla="*/ 185 w 269"/>
                <a:gd name="T19" fmla="*/ 151 h 303"/>
                <a:gd name="T20" fmla="*/ 269 w 269"/>
                <a:gd name="T21" fmla="*/ 151 h 303"/>
                <a:gd name="T22" fmla="*/ 269 w 269"/>
                <a:gd name="T23" fmla="*/ 298 h 303"/>
                <a:gd name="T24" fmla="*/ 233 w 269"/>
                <a:gd name="T25" fmla="*/ 298 h 303"/>
                <a:gd name="T26" fmla="*/ 233 w 269"/>
                <a:gd name="T27" fmla="*/ 280 h 303"/>
                <a:gd name="T28" fmla="*/ 234 w 269"/>
                <a:gd name="T29" fmla="*/ 267 h 303"/>
                <a:gd name="T30" fmla="*/ 233 w 269"/>
                <a:gd name="T31" fmla="*/ 267 h 303"/>
                <a:gd name="T32" fmla="*/ 143 w 269"/>
                <a:gd name="T33" fmla="*/ 303 h 303"/>
                <a:gd name="T34" fmla="*/ 0 w 269"/>
                <a:gd name="T35" fmla="*/ 151 h 303"/>
                <a:gd name="T36" fmla="*/ 149 w 269"/>
                <a:gd name="T3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303">
                  <a:moveTo>
                    <a:pt x="149" y="0"/>
                  </a:moveTo>
                  <a:cubicBezTo>
                    <a:pt x="219" y="0"/>
                    <a:pt x="255" y="35"/>
                    <a:pt x="255" y="3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02" y="37"/>
                    <a:pt x="152" y="37"/>
                  </a:cubicBezTo>
                  <a:cubicBezTo>
                    <a:pt x="83" y="37"/>
                    <a:pt x="42" y="87"/>
                    <a:pt x="42" y="150"/>
                  </a:cubicBezTo>
                  <a:cubicBezTo>
                    <a:pt x="42" y="218"/>
                    <a:pt x="88" y="265"/>
                    <a:pt x="150" y="265"/>
                  </a:cubicBezTo>
                  <a:cubicBezTo>
                    <a:pt x="200" y="265"/>
                    <a:pt x="232" y="229"/>
                    <a:pt x="232" y="229"/>
                  </a:cubicBezTo>
                  <a:cubicBezTo>
                    <a:pt x="232" y="186"/>
                    <a:pt x="232" y="186"/>
                    <a:pt x="232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233" y="298"/>
                    <a:pt x="233" y="298"/>
                    <a:pt x="233" y="298"/>
                  </a:cubicBezTo>
                  <a:cubicBezTo>
                    <a:pt x="233" y="280"/>
                    <a:pt x="233" y="280"/>
                    <a:pt x="233" y="280"/>
                  </a:cubicBezTo>
                  <a:cubicBezTo>
                    <a:pt x="233" y="274"/>
                    <a:pt x="234" y="267"/>
                    <a:pt x="234" y="267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3" y="267"/>
                    <a:pt x="201" y="303"/>
                    <a:pt x="143" y="303"/>
                  </a:cubicBezTo>
                  <a:cubicBezTo>
                    <a:pt x="65" y="303"/>
                    <a:pt x="0" y="241"/>
                    <a:pt x="0" y="151"/>
                  </a:cubicBezTo>
                  <a:cubicBezTo>
                    <a:pt x="0" y="66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39" y="3287"/>
              <a:ext cx="101" cy="140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6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79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6 h 293"/>
                <a:gd name="T20" fmla="*/ 41 w 212"/>
                <a:gd name="T21" fmla="*/ 176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7 h 293"/>
                <a:gd name="T32" fmla="*/ 128 w 212"/>
                <a:gd name="T33" fmla="*/ 42 h 293"/>
                <a:gd name="T34" fmla="*/ 88 w 212"/>
                <a:gd name="T35" fmla="*/ 35 h 293"/>
                <a:gd name="T36" fmla="*/ 41 w 212"/>
                <a:gd name="T37" fmla="*/ 35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6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79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0"/>
                    <a:pt x="152" y="87"/>
                  </a:cubicBezTo>
                  <a:cubicBezTo>
                    <a:pt x="152" y="66"/>
                    <a:pt x="143" y="50"/>
                    <a:pt x="128" y="42"/>
                  </a:cubicBezTo>
                  <a:cubicBezTo>
                    <a:pt x="121" y="38"/>
                    <a:pt x="111" y="35"/>
                    <a:pt x="88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48" y="3285"/>
              <a:ext cx="142" cy="144"/>
            </a:xfrm>
            <a:custGeom>
              <a:avLst/>
              <a:gdLst>
                <a:gd name="T0" fmla="*/ 150 w 300"/>
                <a:gd name="T1" fmla="*/ 0 h 303"/>
                <a:gd name="T2" fmla="*/ 300 w 300"/>
                <a:gd name="T3" fmla="*/ 149 h 303"/>
                <a:gd name="T4" fmla="*/ 150 w 300"/>
                <a:gd name="T5" fmla="*/ 303 h 303"/>
                <a:gd name="T6" fmla="*/ 0 w 300"/>
                <a:gd name="T7" fmla="*/ 149 h 303"/>
                <a:gd name="T8" fmla="*/ 150 w 300"/>
                <a:gd name="T9" fmla="*/ 0 h 303"/>
                <a:gd name="T10" fmla="*/ 150 w 300"/>
                <a:gd name="T11" fmla="*/ 265 h 303"/>
                <a:gd name="T12" fmla="*/ 258 w 300"/>
                <a:gd name="T13" fmla="*/ 149 h 303"/>
                <a:gd name="T14" fmla="*/ 150 w 300"/>
                <a:gd name="T15" fmla="*/ 37 h 303"/>
                <a:gd name="T16" fmla="*/ 42 w 300"/>
                <a:gd name="T17" fmla="*/ 149 h 303"/>
                <a:gd name="T18" fmla="*/ 150 w 300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3">
                  <a:moveTo>
                    <a:pt x="150" y="0"/>
                  </a:moveTo>
                  <a:cubicBezTo>
                    <a:pt x="235" y="0"/>
                    <a:pt x="300" y="65"/>
                    <a:pt x="300" y="149"/>
                  </a:cubicBezTo>
                  <a:cubicBezTo>
                    <a:pt x="300" y="236"/>
                    <a:pt x="235" y="303"/>
                    <a:pt x="150" y="303"/>
                  </a:cubicBezTo>
                  <a:cubicBezTo>
                    <a:pt x="66" y="303"/>
                    <a:pt x="0" y="236"/>
                    <a:pt x="0" y="149"/>
                  </a:cubicBezTo>
                  <a:cubicBezTo>
                    <a:pt x="0" y="65"/>
                    <a:pt x="66" y="0"/>
                    <a:pt x="150" y="0"/>
                  </a:cubicBezTo>
                  <a:close/>
                  <a:moveTo>
                    <a:pt x="150" y="265"/>
                  </a:moveTo>
                  <a:cubicBezTo>
                    <a:pt x="210" y="265"/>
                    <a:pt x="258" y="215"/>
                    <a:pt x="258" y="149"/>
                  </a:cubicBezTo>
                  <a:cubicBezTo>
                    <a:pt x="258" y="85"/>
                    <a:pt x="210" y="37"/>
                    <a:pt x="150" y="37"/>
                  </a:cubicBezTo>
                  <a:cubicBezTo>
                    <a:pt x="91" y="37"/>
                    <a:pt x="42" y="85"/>
                    <a:pt x="42" y="149"/>
                  </a:cubicBezTo>
                  <a:cubicBezTo>
                    <a:pt x="42" y="215"/>
                    <a:pt x="91" y="265"/>
                    <a:pt x="15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09" y="3287"/>
              <a:ext cx="109" cy="142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89 h 298"/>
                <a:gd name="T6" fmla="*/ 115 w 230"/>
                <a:gd name="T7" fmla="*/ 260 h 298"/>
                <a:gd name="T8" fmla="*/ 189 w 230"/>
                <a:gd name="T9" fmla="*/ 188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89 h 298"/>
                <a:gd name="T16" fmla="*/ 115 w 230"/>
                <a:gd name="T17" fmla="*/ 298 h 298"/>
                <a:gd name="T18" fmla="*/ 0 w 230"/>
                <a:gd name="T19" fmla="*/ 189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1" y="234"/>
                    <a:pt x="70" y="260"/>
                    <a:pt x="115" y="260"/>
                  </a:cubicBezTo>
                  <a:cubicBezTo>
                    <a:pt x="160" y="260"/>
                    <a:pt x="189" y="234"/>
                    <a:pt x="189" y="18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30" y="254"/>
                    <a:pt x="183" y="298"/>
                    <a:pt x="115" y="298"/>
                  </a:cubicBezTo>
                  <a:cubicBezTo>
                    <a:pt x="47" y="298"/>
                    <a:pt x="0" y="254"/>
                    <a:pt x="0" y="1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446" y="3287"/>
              <a:ext cx="94" cy="140"/>
            </a:xfrm>
            <a:custGeom>
              <a:avLst/>
              <a:gdLst>
                <a:gd name="T0" fmla="*/ 0 w 198"/>
                <a:gd name="T1" fmla="*/ 0 h 293"/>
                <a:gd name="T2" fmla="*/ 106 w 198"/>
                <a:gd name="T3" fmla="*/ 0 h 293"/>
                <a:gd name="T4" fmla="*/ 198 w 198"/>
                <a:gd name="T5" fmla="*/ 92 h 293"/>
                <a:gd name="T6" fmla="*/ 106 w 198"/>
                <a:gd name="T7" fmla="*/ 185 h 293"/>
                <a:gd name="T8" fmla="*/ 41 w 198"/>
                <a:gd name="T9" fmla="*/ 185 h 293"/>
                <a:gd name="T10" fmla="*/ 41 w 198"/>
                <a:gd name="T11" fmla="*/ 293 h 293"/>
                <a:gd name="T12" fmla="*/ 0 w 198"/>
                <a:gd name="T13" fmla="*/ 293 h 293"/>
                <a:gd name="T14" fmla="*/ 0 w 198"/>
                <a:gd name="T15" fmla="*/ 0 h 293"/>
                <a:gd name="T16" fmla="*/ 100 w 198"/>
                <a:gd name="T17" fmla="*/ 149 h 293"/>
                <a:gd name="T18" fmla="*/ 156 w 198"/>
                <a:gd name="T19" fmla="*/ 92 h 293"/>
                <a:gd name="T20" fmla="*/ 100 w 198"/>
                <a:gd name="T21" fmla="*/ 35 h 293"/>
                <a:gd name="T22" fmla="*/ 41 w 198"/>
                <a:gd name="T23" fmla="*/ 35 h 293"/>
                <a:gd name="T24" fmla="*/ 41 w 198"/>
                <a:gd name="T25" fmla="*/ 149 h 293"/>
                <a:gd name="T26" fmla="*/ 100 w 198"/>
                <a:gd name="T27" fmla="*/ 14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93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60" y="0"/>
                    <a:pt x="198" y="36"/>
                    <a:pt x="198" y="92"/>
                  </a:cubicBezTo>
                  <a:cubicBezTo>
                    <a:pt x="198" y="147"/>
                    <a:pt x="160" y="185"/>
                    <a:pt x="106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9"/>
                  </a:moveTo>
                  <a:cubicBezTo>
                    <a:pt x="135" y="149"/>
                    <a:pt x="156" y="127"/>
                    <a:pt x="156" y="92"/>
                  </a:cubicBezTo>
                  <a:cubicBezTo>
                    <a:pt x="156" y="56"/>
                    <a:pt x="135" y="35"/>
                    <a:pt x="10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9"/>
                    <a:pt x="41" y="149"/>
                    <a:pt x="41" y="149"/>
                  </a:cubicBezTo>
                  <a:lnTo>
                    <a:pt x="10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" y="6519672"/>
            <a:ext cx="2911475" cy="342900"/>
          </a:xfrm>
        </p:spPr>
        <p:txBody>
          <a:bodyPr wrap="square" lIns="0" tIns="18288" rIns="0" bIns="0" anchor="ctr">
            <a:no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The Resource Group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68C922B-CEA5-4D47-87C5-81A0F828FA83}" type="slidenum">
              <a:rPr smtClean="0"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4" name="Footer Placeholder 4"/>
          <p:cNvSpPr txBox="1">
            <a:spLocks/>
          </p:cNvSpPr>
          <p:nvPr userDrawn="1"/>
        </p:nvSpPr>
        <p:spPr>
          <a:xfrm>
            <a:off x="3263900" y="6515101"/>
            <a:ext cx="2616200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562600" y="5069185"/>
            <a:ext cx="3225801" cy="7253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 defTabSz="457200">
              <a:lnSpc>
                <a:spcPct val="105000"/>
              </a:lnSpc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</a:rPr>
              <a:t>Through our promise to listen, innovate, and implement, we deliver solutions that accelerate your organization’s financial performance.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1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ealthc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5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5889625" cy="651510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807" y="1524000"/>
            <a:ext cx="5845968" cy="1238082"/>
          </a:xfrm>
        </p:spPr>
        <p:txBody>
          <a:bodyPr wrap="square" lIns="0" tIns="0" rIns="0" bIns="0" anchor="b">
            <a:noAutofit/>
          </a:bodyPr>
          <a:lstStyle>
            <a:lvl1pPr>
              <a:defRPr lang="en-US" sz="2800" dirty="0">
                <a:latin typeface="+mj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95000"/>
              </a:lnSpc>
              <a:spcAft>
                <a:spcPts val="20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07" y="2890838"/>
            <a:ext cx="5845968" cy="1249362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5000"/>
              </a:lnSpc>
              <a:spcAft>
                <a:spcPts val="200"/>
              </a:spcAft>
              <a:buNone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the Presenter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927600"/>
            <a:ext cx="9144000" cy="984250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75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354808" y="5115951"/>
            <a:ext cx="1776411" cy="610955"/>
            <a:chOff x="426" y="2942"/>
            <a:chExt cx="1416" cy="487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26" y="2942"/>
              <a:ext cx="442" cy="485"/>
            </a:xfrm>
            <a:custGeom>
              <a:avLst/>
              <a:gdLst>
                <a:gd name="T0" fmla="*/ 589 w 932"/>
                <a:gd name="T1" fmla="*/ 579 h 1020"/>
                <a:gd name="T2" fmla="*/ 825 w 932"/>
                <a:gd name="T3" fmla="*/ 314 h 1020"/>
                <a:gd name="T4" fmla="*/ 435 w 932"/>
                <a:gd name="T5" fmla="*/ 0 h 1020"/>
                <a:gd name="T6" fmla="*/ 0 w 932"/>
                <a:gd name="T7" fmla="*/ 0 h 1020"/>
                <a:gd name="T8" fmla="*/ 0 w 932"/>
                <a:gd name="T9" fmla="*/ 329 h 1020"/>
                <a:gd name="T10" fmla="*/ 132 w 932"/>
                <a:gd name="T11" fmla="*/ 223 h 1020"/>
                <a:gd name="T12" fmla="*/ 292 w 932"/>
                <a:gd name="T13" fmla="*/ 194 h 1020"/>
                <a:gd name="T14" fmla="*/ 290 w 932"/>
                <a:gd name="T15" fmla="*/ 8 h 1020"/>
                <a:gd name="T16" fmla="*/ 595 w 932"/>
                <a:gd name="T17" fmla="*/ 302 h 1020"/>
                <a:gd name="T18" fmla="*/ 292 w 932"/>
                <a:gd name="T19" fmla="*/ 581 h 1020"/>
                <a:gd name="T20" fmla="*/ 292 w 932"/>
                <a:gd name="T21" fmla="*/ 400 h 1020"/>
                <a:gd name="T22" fmla="*/ 156 w 932"/>
                <a:gd name="T23" fmla="*/ 448 h 1020"/>
                <a:gd name="T24" fmla="*/ 10 w 932"/>
                <a:gd name="T25" fmla="*/ 645 h 1020"/>
                <a:gd name="T26" fmla="*/ 0 w 932"/>
                <a:gd name="T27" fmla="*/ 722 h 1020"/>
                <a:gd name="T28" fmla="*/ 0 w 932"/>
                <a:gd name="T29" fmla="*/ 1020 h 1020"/>
                <a:gd name="T30" fmla="*/ 291 w 932"/>
                <a:gd name="T31" fmla="*/ 1020 h 1020"/>
                <a:gd name="T32" fmla="*/ 292 w 932"/>
                <a:gd name="T33" fmla="*/ 591 h 1020"/>
                <a:gd name="T34" fmla="*/ 292 w 932"/>
                <a:gd name="T35" fmla="*/ 591 h 1020"/>
                <a:gd name="T36" fmla="*/ 569 w 932"/>
                <a:gd name="T37" fmla="*/ 1020 h 1020"/>
                <a:gd name="T38" fmla="*/ 932 w 932"/>
                <a:gd name="T39" fmla="*/ 1020 h 1020"/>
                <a:gd name="T40" fmla="*/ 589 w 932"/>
                <a:gd name="T41" fmla="*/ 57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2" h="1020">
                  <a:moveTo>
                    <a:pt x="589" y="579"/>
                  </a:moveTo>
                  <a:cubicBezTo>
                    <a:pt x="748" y="553"/>
                    <a:pt x="825" y="454"/>
                    <a:pt x="825" y="314"/>
                  </a:cubicBezTo>
                  <a:cubicBezTo>
                    <a:pt x="825" y="96"/>
                    <a:pt x="657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6" y="319"/>
                    <a:pt x="42" y="260"/>
                    <a:pt x="132" y="223"/>
                  </a:cubicBezTo>
                  <a:cubicBezTo>
                    <a:pt x="229" y="181"/>
                    <a:pt x="292" y="194"/>
                    <a:pt x="292" y="19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2" y="400"/>
                    <a:pt x="292" y="400"/>
                    <a:pt x="292" y="400"/>
                  </a:cubicBezTo>
                  <a:cubicBezTo>
                    <a:pt x="292" y="400"/>
                    <a:pt x="254" y="385"/>
                    <a:pt x="156" y="448"/>
                  </a:cubicBezTo>
                  <a:cubicBezTo>
                    <a:pt x="58" y="512"/>
                    <a:pt x="20" y="582"/>
                    <a:pt x="10" y="645"/>
                  </a:cubicBezTo>
                  <a:cubicBezTo>
                    <a:pt x="4" y="681"/>
                    <a:pt x="1" y="706"/>
                    <a:pt x="0" y="722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1" y="1020"/>
                    <a:pt x="291" y="1020"/>
                    <a:pt x="291" y="1020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569" y="1020"/>
                    <a:pt x="569" y="1020"/>
                    <a:pt x="569" y="1020"/>
                  </a:cubicBezTo>
                  <a:cubicBezTo>
                    <a:pt x="932" y="1020"/>
                    <a:pt x="932" y="1020"/>
                    <a:pt x="932" y="1020"/>
                  </a:cubicBezTo>
                  <a:lnTo>
                    <a:pt x="589" y="5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77" y="2942"/>
              <a:ext cx="114" cy="140"/>
            </a:xfrm>
            <a:custGeom>
              <a:avLst/>
              <a:gdLst>
                <a:gd name="T0" fmla="*/ 47 w 114"/>
                <a:gd name="T1" fmla="*/ 18 h 140"/>
                <a:gd name="T2" fmla="*/ 0 w 114"/>
                <a:gd name="T3" fmla="*/ 18 h 140"/>
                <a:gd name="T4" fmla="*/ 0 w 114"/>
                <a:gd name="T5" fmla="*/ 0 h 140"/>
                <a:gd name="T6" fmla="*/ 114 w 114"/>
                <a:gd name="T7" fmla="*/ 0 h 140"/>
                <a:gd name="T8" fmla="*/ 114 w 114"/>
                <a:gd name="T9" fmla="*/ 18 h 140"/>
                <a:gd name="T10" fmla="*/ 66 w 114"/>
                <a:gd name="T11" fmla="*/ 18 h 140"/>
                <a:gd name="T12" fmla="*/ 66 w 114"/>
                <a:gd name="T13" fmla="*/ 140 h 140"/>
                <a:gd name="T14" fmla="*/ 47 w 114"/>
                <a:gd name="T15" fmla="*/ 140 h 140"/>
                <a:gd name="T16" fmla="*/ 47 w 114"/>
                <a:gd name="T1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40">
                  <a:moveTo>
                    <a:pt x="4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66" y="18"/>
                  </a:lnTo>
                  <a:lnTo>
                    <a:pt x="66" y="140"/>
                  </a:lnTo>
                  <a:lnTo>
                    <a:pt x="47" y="140"/>
                  </a:lnTo>
                  <a:lnTo>
                    <a:pt x="4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03" y="2942"/>
              <a:ext cx="111" cy="140"/>
            </a:xfrm>
            <a:custGeom>
              <a:avLst/>
              <a:gdLst>
                <a:gd name="T0" fmla="*/ 0 w 111"/>
                <a:gd name="T1" fmla="*/ 0 h 140"/>
                <a:gd name="T2" fmla="*/ 19 w 111"/>
                <a:gd name="T3" fmla="*/ 0 h 140"/>
                <a:gd name="T4" fmla="*/ 19 w 111"/>
                <a:gd name="T5" fmla="*/ 62 h 140"/>
                <a:gd name="T6" fmla="*/ 91 w 111"/>
                <a:gd name="T7" fmla="*/ 62 h 140"/>
                <a:gd name="T8" fmla="*/ 91 w 111"/>
                <a:gd name="T9" fmla="*/ 0 h 140"/>
                <a:gd name="T10" fmla="*/ 111 w 111"/>
                <a:gd name="T11" fmla="*/ 0 h 140"/>
                <a:gd name="T12" fmla="*/ 111 w 111"/>
                <a:gd name="T13" fmla="*/ 140 h 140"/>
                <a:gd name="T14" fmla="*/ 91 w 111"/>
                <a:gd name="T15" fmla="*/ 140 h 140"/>
                <a:gd name="T16" fmla="*/ 91 w 111"/>
                <a:gd name="T17" fmla="*/ 79 h 140"/>
                <a:gd name="T18" fmla="*/ 19 w 111"/>
                <a:gd name="T19" fmla="*/ 79 h 140"/>
                <a:gd name="T20" fmla="*/ 19 w 111"/>
                <a:gd name="T21" fmla="*/ 140 h 140"/>
                <a:gd name="T22" fmla="*/ 0 w 111"/>
                <a:gd name="T23" fmla="*/ 140 h 140"/>
                <a:gd name="T24" fmla="*/ 0 w 111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lnTo>
                    <a:pt x="19" y="0"/>
                  </a:lnTo>
                  <a:lnTo>
                    <a:pt x="19" y="62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11" y="140"/>
                  </a:lnTo>
                  <a:lnTo>
                    <a:pt x="91" y="140"/>
                  </a:lnTo>
                  <a:lnTo>
                    <a:pt x="91" y="79"/>
                  </a:lnTo>
                  <a:lnTo>
                    <a:pt x="19" y="79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143" y="2942"/>
              <a:ext cx="84" cy="140"/>
            </a:xfrm>
            <a:custGeom>
              <a:avLst/>
              <a:gdLst>
                <a:gd name="T0" fmla="*/ 0 w 84"/>
                <a:gd name="T1" fmla="*/ 0 h 140"/>
                <a:gd name="T2" fmla="*/ 81 w 84"/>
                <a:gd name="T3" fmla="*/ 0 h 140"/>
                <a:gd name="T4" fmla="*/ 81 w 84"/>
                <a:gd name="T5" fmla="*/ 18 h 140"/>
                <a:gd name="T6" fmla="*/ 20 w 84"/>
                <a:gd name="T7" fmla="*/ 18 h 140"/>
                <a:gd name="T8" fmla="*/ 20 w 84"/>
                <a:gd name="T9" fmla="*/ 61 h 140"/>
                <a:gd name="T10" fmla="*/ 70 w 84"/>
                <a:gd name="T11" fmla="*/ 61 h 140"/>
                <a:gd name="T12" fmla="*/ 70 w 84"/>
                <a:gd name="T13" fmla="*/ 78 h 140"/>
                <a:gd name="T14" fmla="*/ 20 w 84"/>
                <a:gd name="T15" fmla="*/ 78 h 140"/>
                <a:gd name="T16" fmla="*/ 20 w 84"/>
                <a:gd name="T17" fmla="*/ 123 h 140"/>
                <a:gd name="T18" fmla="*/ 84 w 84"/>
                <a:gd name="T19" fmla="*/ 123 h 140"/>
                <a:gd name="T20" fmla="*/ 84 w 84"/>
                <a:gd name="T21" fmla="*/ 140 h 140"/>
                <a:gd name="T22" fmla="*/ 0 w 84"/>
                <a:gd name="T23" fmla="*/ 140 h 140"/>
                <a:gd name="T24" fmla="*/ 0 w 8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0">
                  <a:moveTo>
                    <a:pt x="0" y="0"/>
                  </a:moveTo>
                  <a:lnTo>
                    <a:pt x="81" y="0"/>
                  </a:lnTo>
                  <a:lnTo>
                    <a:pt x="81" y="18"/>
                  </a:lnTo>
                  <a:lnTo>
                    <a:pt x="20" y="18"/>
                  </a:lnTo>
                  <a:lnTo>
                    <a:pt x="20" y="61"/>
                  </a:lnTo>
                  <a:lnTo>
                    <a:pt x="70" y="61"/>
                  </a:lnTo>
                  <a:lnTo>
                    <a:pt x="70" y="78"/>
                  </a:lnTo>
                  <a:lnTo>
                    <a:pt x="20" y="78"/>
                  </a:lnTo>
                  <a:lnTo>
                    <a:pt x="20" y="123"/>
                  </a:lnTo>
                  <a:lnTo>
                    <a:pt x="84" y="123"/>
                  </a:lnTo>
                  <a:lnTo>
                    <a:pt x="8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96" y="3114"/>
              <a:ext cx="100" cy="139"/>
            </a:xfrm>
            <a:custGeom>
              <a:avLst/>
              <a:gdLst>
                <a:gd name="T0" fmla="*/ 0 w 211"/>
                <a:gd name="T1" fmla="*/ 0 h 293"/>
                <a:gd name="T2" fmla="*/ 89 w 211"/>
                <a:gd name="T3" fmla="*/ 0 h 293"/>
                <a:gd name="T4" fmla="*/ 143 w 211"/>
                <a:gd name="T5" fmla="*/ 7 h 293"/>
                <a:gd name="T6" fmla="*/ 193 w 211"/>
                <a:gd name="T7" fmla="*/ 86 h 293"/>
                <a:gd name="T8" fmla="*/ 140 w 211"/>
                <a:gd name="T9" fmla="*/ 165 h 293"/>
                <a:gd name="T10" fmla="*/ 140 w 211"/>
                <a:gd name="T11" fmla="*/ 166 h 293"/>
                <a:gd name="T12" fmla="*/ 149 w 211"/>
                <a:gd name="T13" fmla="*/ 180 h 293"/>
                <a:gd name="T14" fmla="*/ 211 w 211"/>
                <a:gd name="T15" fmla="*/ 293 h 293"/>
                <a:gd name="T16" fmla="*/ 165 w 211"/>
                <a:gd name="T17" fmla="*/ 293 h 293"/>
                <a:gd name="T18" fmla="*/ 103 w 211"/>
                <a:gd name="T19" fmla="*/ 177 h 293"/>
                <a:gd name="T20" fmla="*/ 41 w 211"/>
                <a:gd name="T21" fmla="*/ 177 h 293"/>
                <a:gd name="T22" fmla="*/ 41 w 211"/>
                <a:gd name="T23" fmla="*/ 293 h 293"/>
                <a:gd name="T24" fmla="*/ 0 w 211"/>
                <a:gd name="T25" fmla="*/ 293 h 293"/>
                <a:gd name="T26" fmla="*/ 0 w 211"/>
                <a:gd name="T27" fmla="*/ 0 h 293"/>
                <a:gd name="T28" fmla="*/ 99 w 211"/>
                <a:gd name="T29" fmla="*/ 141 h 293"/>
                <a:gd name="T30" fmla="*/ 151 w 211"/>
                <a:gd name="T31" fmla="*/ 88 h 293"/>
                <a:gd name="T32" fmla="*/ 128 w 211"/>
                <a:gd name="T33" fmla="*/ 42 h 293"/>
                <a:gd name="T34" fmla="*/ 88 w 211"/>
                <a:gd name="T35" fmla="*/ 36 h 293"/>
                <a:gd name="T36" fmla="*/ 41 w 211"/>
                <a:gd name="T37" fmla="*/ 36 h 293"/>
                <a:gd name="T38" fmla="*/ 41 w 211"/>
                <a:gd name="T39" fmla="*/ 141 h 293"/>
                <a:gd name="T40" fmla="*/ 99 w 211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293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0"/>
                    <a:pt x="132" y="2"/>
                    <a:pt x="143" y="7"/>
                  </a:cubicBezTo>
                  <a:cubicBezTo>
                    <a:pt x="173" y="18"/>
                    <a:pt x="193" y="47"/>
                    <a:pt x="193" y="86"/>
                  </a:cubicBezTo>
                  <a:cubicBezTo>
                    <a:pt x="193" y="123"/>
                    <a:pt x="172" y="15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3" y="170"/>
                    <a:pt x="149" y="180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99" y="141"/>
                  </a:moveTo>
                  <a:cubicBezTo>
                    <a:pt x="131" y="141"/>
                    <a:pt x="151" y="121"/>
                    <a:pt x="151" y="88"/>
                  </a:cubicBezTo>
                  <a:cubicBezTo>
                    <a:pt x="151" y="66"/>
                    <a:pt x="143" y="51"/>
                    <a:pt x="128" y="42"/>
                  </a:cubicBezTo>
                  <a:cubicBezTo>
                    <a:pt x="120" y="38"/>
                    <a:pt x="110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013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108" y="3111"/>
              <a:ext cx="89" cy="144"/>
            </a:xfrm>
            <a:custGeom>
              <a:avLst/>
              <a:gdLst>
                <a:gd name="T0" fmla="*/ 23 w 189"/>
                <a:gd name="T1" fmla="*/ 234 h 303"/>
                <a:gd name="T2" fmla="*/ 97 w 189"/>
                <a:gd name="T3" fmla="*/ 265 h 303"/>
                <a:gd name="T4" fmla="*/ 148 w 189"/>
                <a:gd name="T5" fmla="*/ 222 h 303"/>
                <a:gd name="T6" fmla="*/ 6 w 189"/>
                <a:gd name="T7" fmla="*/ 82 h 303"/>
                <a:gd name="T8" fmla="*/ 100 w 189"/>
                <a:gd name="T9" fmla="*/ 0 h 303"/>
                <a:gd name="T10" fmla="*/ 183 w 189"/>
                <a:gd name="T11" fmla="*/ 29 h 303"/>
                <a:gd name="T12" fmla="*/ 165 w 189"/>
                <a:gd name="T13" fmla="*/ 64 h 303"/>
                <a:gd name="T14" fmla="*/ 100 w 189"/>
                <a:gd name="T15" fmla="*/ 38 h 303"/>
                <a:gd name="T16" fmla="*/ 48 w 189"/>
                <a:gd name="T17" fmla="*/ 81 h 303"/>
                <a:gd name="T18" fmla="*/ 189 w 189"/>
                <a:gd name="T19" fmla="*/ 221 h 303"/>
                <a:gd name="T20" fmla="*/ 96 w 189"/>
                <a:gd name="T21" fmla="*/ 303 h 303"/>
                <a:gd name="T22" fmla="*/ 0 w 189"/>
                <a:gd name="T23" fmla="*/ 265 h 303"/>
                <a:gd name="T24" fmla="*/ 23 w 189"/>
                <a:gd name="T25" fmla="*/ 23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03">
                  <a:moveTo>
                    <a:pt x="23" y="234"/>
                  </a:moveTo>
                  <a:cubicBezTo>
                    <a:pt x="23" y="234"/>
                    <a:pt x="54" y="265"/>
                    <a:pt x="97" y="265"/>
                  </a:cubicBezTo>
                  <a:cubicBezTo>
                    <a:pt x="124" y="265"/>
                    <a:pt x="148" y="250"/>
                    <a:pt x="148" y="222"/>
                  </a:cubicBezTo>
                  <a:cubicBezTo>
                    <a:pt x="148" y="158"/>
                    <a:pt x="6" y="172"/>
                    <a:pt x="6" y="82"/>
                  </a:cubicBezTo>
                  <a:cubicBezTo>
                    <a:pt x="6" y="36"/>
                    <a:pt x="45" y="0"/>
                    <a:pt x="100" y="0"/>
                  </a:cubicBezTo>
                  <a:cubicBezTo>
                    <a:pt x="155" y="0"/>
                    <a:pt x="183" y="29"/>
                    <a:pt x="183" y="2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38" y="38"/>
                    <a:pt x="100" y="38"/>
                  </a:cubicBezTo>
                  <a:cubicBezTo>
                    <a:pt x="69" y="38"/>
                    <a:pt x="48" y="58"/>
                    <a:pt x="48" y="81"/>
                  </a:cubicBezTo>
                  <a:cubicBezTo>
                    <a:pt x="48" y="142"/>
                    <a:pt x="189" y="126"/>
                    <a:pt x="189" y="221"/>
                  </a:cubicBezTo>
                  <a:cubicBezTo>
                    <a:pt x="189" y="266"/>
                    <a:pt x="154" y="303"/>
                    <a:pt x="96" y="303"/>
                  </a:cubicBezTo>
                  <a:cubicBezTo>
                    <a:pt x="34" y="303"/>
                    <a:pt x="0" y="265"/>
                    <a:pt x="0" y="265"/>
                  </a:cubicBezTo>
                  <a:lnTo>
                    <a:pt x="2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208" y="3111"/>
              <a:ext cx="142" cy="144"/>
            </a:xfrm>
            <a:custGeom>
              <a:avLst/>
              <a:gdLst>
                <a:gd name="T0" fmla="*/ 150 w 299"/>
                <a:gd name="T1" fmla="*/ 0 h 303"/>
                <a:gd name="T2" fmla="*/ 299 w 299"/>
                <a:gd name="T3" fmla="*/ 150 h 303"/>
                <a:gd name="T4" fmla="*/ 150 w 299"/>
                <a:gd name="T5" fmla="*/ 303 h 303"/>
                <a:gd name="T6" fmla="*/ 0 w 299"/>
                <a:gd name="T7" fmla="*/ 150 h 303"/>
                <a:gd name="T8" fmla="*/ 150 w 299"/>
                <a:gd name="T9" fmla="*/ 0 h 303"/>
                <a:gd name="T10" fmla="*/ 150 w 299"/>
                <a:gd name="T11" fmla="*/ 266 h 303"/>
                <a:gd name="T12" fmla="*/ 257 w 299"/>
                <a:gd name="T13" fmla="*/ 150 h 303"/>
                <a:gd name="T14" fmla="*/ 150 w 299"/>
                <a:gd name="T15" fmla="*/ 37 h 303"/>
                <a:gd name="T16" fmla="*/ 42 w 299"/>
                <a:gd name="T17" fmla="*/ 150 h 303"/>
                <a:gd name="T18" fmla="*/ 150 w 299"/>
                <a:gd name="T19" fmla="*/ 2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3">
                  <a:moveTo>
                    <a:pt x="150" y="0"/>
                  </a:moveTo>
                  <a:cubicBezTo>
                    <a:pt x="234" y="0"/>
                    <a:pt x="299" y="65"/>
                    <a:pt x="299" y="150"/>
                  </a:cubicBezTo>
                  <a:cubicBezTo>
                    <a:pt x="299" y="236"/>
                    <a:pt x="234" y="303"/>
                    <a:pt x="150" y="303"/>
                  </a:cubicBezTo>
                  <a:cubicBezTo>
                    <a:pt x="65" y="303"/>
                    <a:pt x="0" y="236"/>
                    <a:pt x="0" y="150"/>
                  </a:cubicBezTo>
                  <a:cubicBezTo>
                    <a:pt x="0" y="65"/>
                    <a:pt x="65" y="0"/>
                    <a:pt x="150" y="0"/>
                  </a:cubicBezTo>
                  <a:close/>
                  <a:moveTo>
                    <a:pt x="150" y="266"/>
                  </a:moveTo>
                  <a:cubicBezTo>
                    <a:pt x="209" y="266"/>
                    <a:pt x="257" y="216"/>
                    <a:pt x="257" y="150"/>
                  </a:cubicBezTo>
                  <a:cubicBezTo>
                    <a:pt x="257" y="86"/>
                    <a:pt x="209" y="37"/>
                    <a:pt x="150" y="37"/>
                  </a:cubicBezTo>
                  <a:cubicBezTo>
                    <a:pt x="90" y="37"/>
                    <a:pt x="42" y="86"/>
                    <a:pt x="42" y="150"/>
                  </a:cubicBezTo>
                  <a:cubicBezTo>
                    <a:pt x="42" y="216"/>
                    <a:pt x="90" y="266"/>
                    <a:pt x="15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69" y="3114"/>
              <a:ext cx="109" cy="141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90 h 298"/>
                <a:gd name="T6" fmla="*/ 114 w 230"/>
                <a:gd name="T7" fmla="*/ 261 h 298"/>
                <a:gd name="T8" fmla="*/ 189 w 230"/>
                <a:gd name="T9" fmla="*/ 189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90 h 298"/>
                <a:gd name="T16" fmla="*/ 115 w 230"/>
                <a:gd name="T17" fmla="*/ 298 h 298"/>
                <a:gd name="T18" fmla="*/ 0 w 230"/>
                <a:gd name="T19" fmla="*/ 190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234"/>
                    <a:pt x="70" y="261"/>
                    <a:pt x="114" y="261"/>
                  </a:cubicBezTo>
                  <a:cubicBezTo>
                    <a:pt x="159" y="261"/>
                    <a:pt x="189" y="234"/>
                    <a:pt x="189" y="18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255"/>
                    <a:pt x="183" y="298"/>
                    <a:pt x="115" y="298"/>
                  </a:cubicBezTo>
                  <a:cubicBezTo>
                    <a:pt x="46" y="298"/>
                    <a:pt x="0" y="255"/>
                    <a:pt x="0" y="1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506" y="3114"/>
              <a:ext cx="101" cy="139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7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80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7 h 293"/>
                <a:gd name="T20" fmla="*/ 41 w 212"/>
                <a:gd name="T21" fmla="*/ 177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8 h 293"/>
                <a:gd name="T32" fmla="*/ 129 w 212"/>
                <a:gd name="T33" fmla="*/ 42 h 293"/>
                <a:gd name="T34" fmla="*/ 88 w 212"/>
                <a:gd name="T35" fmla="*/ 36 h 293"/>
                <a:gd name="T36" fmla="*/ 41 w 212"/>
                <a:gd name="T37" fmla="*/ 36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7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80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1"/>
                    <a:pt x="152" y="88"/>
                  </a:cubicBezTo>
                  <a:cubicBezTo>
                    <a:pt x="152" y="66"/>
                    <a:pt x="143" y="51"/>
                    <a:pt x="129" y="42"/>
                  </a:cubicBezTo>
                  <a:cubicBezTo>
                    <a:pt x="121" y="38"/>
                    <a:pt x="111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615" y="3111"/>
              <a:ext cx="124" cy="144"/>
            </a:xfrm>
            <a:custGeom>
              <a:avLst/>
              <a:gdLst>
                <a:gd name="T0" fmla="*/ 149 w 263"/>
                <a:gd name="T1" fmla="*/ 0 h 303"/>
                <a:gd name="T2" fmla="*/ 255 w 263"/>
                <a:gd name="T3" fmla="*/ 39 h 303"/>
                <a:gd name="T4" fmla="*/ 235 w 263"/>
                <a:gd name="T5" fmla="*/ 69 h 303"/>
                <a:gd name="T6" fmla="*/ 151 w 263"/>
                <a:gd name="T7" fmla="*/ 37 h 303"/>
                <a:gd name="T8" fmla="*/ 43 w 263"/>
                <a:gd name="T9" fmla="*/ 150 h 303"/>
                <a:gd name="T10" fmla="*/ 151 w 263"/>
                <a:gd name="T11" fmla="*/ 266 h 303"/>
                <a:gd name="T12" fmla="*/ 241 w 263"/>
                <a:gd name="T13" fmla="*/ 227 h 303"/>
                <a:gd name="T14" fmla="*/ 263 w 263"/>
                <a:gd name="T15" fmla="*/ 257 h 303"/>
                <a:gd name="T16" fmla="*/ 150 w 263"/>
                <a:gd name="T17" fmla="*/ 303 h 303"/>
                <a:gd name="T18" fmla="*/ 0 w 263"/>
                <a:gd name="T19" fmla="*/ 150 h 303"/>
                <a:gd name="T20" fmla="*/ 149 w 263"/>
                <a:gd name="T2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03">
                  <a:moveTo>
                    <a:pt x="149" y="0"/>
                  </a:moveTo>
                  <a:cubicBezTo>
                    <a:pt x="219" y="0"/>
                    <a:pt x="255" y="39"/>
                    <a:pt x="255" y="3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01" y="37"/>
                    <a:pt x="151" y="37"/>
                  </a:cubicBezTo>
                  <a:cubicBezTo>
                    <a:pt x="85" y="37"/>
                    <a:pt x="43" y="87"/>
                    <a:pt x="43" y="150"/>
                  </a:cubicBezTo>
                  <a:cubicBezTo>
                    <a:pt x="43" y="212"/>
                    <a:pt x="86" y="266"/>
                    <a:pt x="151" y="266"/>
                  </a:cubicBezTo>
                  <a:cubicBezTo>
                    <a:pt x="206" y="266"/>
                    <a:pt x="241" y="227"/>
                    <a:pt x="241" y="22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23" y="303"/>
                    <a:pt x="150" y="303"/>
                  </a:cubicBezTo>
                  <a:cubicBezTo>
                    <a:pt x="62" y="303"/>
                    <a:pt x="0" y="236"/>
                    <a:pt x="0" y="150"/>
                  </a:cubicBezTo>
                  <a:cubicBezTo>
                    <a:pt x="0" y="65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758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885" y="3285"/>
              <a:ext cx="128" cy="144"/>
            </a:xfrm>
            <a:custGeom>
              <a:avLst/>
              <a:gdLst>
                <a:gd name="T0" fmla="*/ 149 w 269"/>
                <a:gd name="T1" fmla="*/ 0 h 303"/>
                <a:gd name="T2" fmla="*/ 255 w 269"/>
                <a:gd name="T3" fmla="*/ 35 h 303"/>
                <a:gd name="T4" fmla="*/ 234 w 269"/>
                <a:gd name="T5" fmla="*/ 66 h 303"/>
                <a:gd name="T6" fmla="*/ 152 w 269"/>
                <a:gd name="T7" fmla="*/ 37 h 303"/>
                <a:gd name="T8" fmla="*/ 42 w 269"/>
                <a:gd name="T9" fmla="*/ 150 h 303"/>
                <a:gd name="T10" fmla="*/ 150 w 269"/>
                <a:gd name="T11" fmla="*/ 265 h 303"/>
                <a:gd name="T12" fmla="*/ 232 w 269"/>
                <a:gd name="T13" fmla="*/ 229 h 303"/>
                <a:gd name="T14" fmla="*/ 232 w 269"/>
                <a:gd name="T15" fmla="*/ 186 h 303"/>
                <a:gd name="T16" fmla="*/ 185 w 269"/>
                <a:gd name="T17" fmla="*/ 186 h 303"/>
                <a:gd name="T18" fmla="*/ 185 w 269"/>
                <a:gd name="T19" fmla="*/ 151 h 303"/>
                <a:gd name="T20" fmla="*/ 269 w 269"/>
                <a:gd name="T21" fmla="*/ 151 h 303"/>
                <a:gd name="T22" fmla="*/ 269 w 269"/>
                <a:gd name="T23" fmla="*/ 298 h 303"/>
                <a:gd name="T24" fmla="*/ 233 w 269"/>
                <a:gd name="T25" fmla="*/ 298 h 303"/>
                <a:gd name="T26" fmla="*/ 233 w 269"/>
                <a:gd name="T27" fmla="*/ 280 h 303"/>
                <a:gd name="T28" fmla="*/ 234 w 269"/>
                <a:gd name="T29" fmla="*/ 267 h 303"/>
                <a:gd name="T30" fmla="*/ 233 w 269"/>
                <a:gd name="T31" fmla="*/ 267 h 303"/>
                <a:gd name="T32" fmla="*/ 143 w 269"/>
                <a:gd name="T33" fmla="*/ 303 h 303"/>
                <a:gd name="T34" fmla="*/ 0 w 269"/>
                <a:gd name="T35" fmla="*/ 151 h 303"/>
                <a:gd name="T36" fmla="*/ 149 w 269"/>
                <a:gd name="T3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303">
                  <a:moveTo>
                    <a:pt x="149" y="0"/>
                  </a:moveTo>
                  <a:cubicBezTo>
                    <a:pt x="219" y="0"/>
                    <a:pt x="255" y="35"/>
                    <a:pt x="255" y="3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02" y="37"/>
                    <a:pt x="152" y="37"/>
                  </a:cubicBezTo>
                  <a:cubicBezTo>
                    <a:pt x="83" y="37"/>
                    <a:pt x="42" y="87"/>
                    <a:pt x="42" y="150"/>
                  </a:cubicBezTo>
                  <a:cubicBezTo>
                    <a:pt x="42" y="218"/>
                    <a:pt x="88" y="265"/>
                    <a:pt x="150" y="265"/>
                  </a:cubicBezTo>
                  <a:cubicBezTo>
                    <a:pt x="200" y="265"/>
                    <a:pt x="232" y="229"/>
                    <a:pt x="232" y="229"/>
                  </a:cubicBezTo>
                  <a:cubicBezTo>
                    <a:pt x="232" y="186"/>
                    <a:pt x="232" y="186"/>
                    <a:pt x="232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233" y="298"/>
                    <a:pt x="233" y="298"/>
                    <a:pt x="233" y="298"/>
                  </a:cubicBezTo>
                  <a:cubicBezTo>
                    <a:pt x="233" y="280"/>
                    <a:pt x="233" y="280"/>
                    <a:pt x="233" y="280"/>
                  </a:cubicBezTo>
                  <a:cubicBezTo>
                    <a:pt x="233" y="274"/>
                    <a:pt x="234" y="267"/>
                    <a:pt x="234" y="267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3" y="267"/>
                    <a:pt x="201" y="303"/>
                    <a:pt x="143" y="303"/>
                  </a:cubicBezTo>
                  <a:cubicBezTo>
                    <a:pt x="65" y="303"/>
                    <a:pt x="0" y="241"/>
                    <a:pt x="0" y="151"/>
                  </a:cubicBezTo>
                  <a:cubicBezTo>
                    <a:pt x="0" y="66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39" y="3287"/>
              <a:ext cx="101" cy="140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6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79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6 h 293"/>
                <a:gd name="T20" fmla="*/ 41 w 212"/>
                <a:gd name="T21" fmla="*/ 176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7 h 293"/>
                <a:gd name="T32" fmla="*/ 128 w 212"/>
                <a:gd name="T33" fmla="*/ 42 h 293"/>
                <a:gd name="T34" fmla="*/ 88 w 212"/>
                <a:gd name="T35" fmla="*/ 35 h 293"/>
                <a:gd name="T36" fmla="*/ 41 w 212"/>
                <a:gd name="T37" fmla="*/ 35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6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79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0"/>
                    <a:pt x="152" y="87"/>
                  </a:cubicBezTo>
                  <a:cubicBezTo>
                    <a:pt x="152" y="66"/>
                    <a:pt x="143" y="50"/>
                    <a:pt x="128" y="42"/>
                  </a:cubicBezTo>
                  <a:cubicBezTo>
                    <a:pt x="121" y="38"/>
                    <a:pt x="111" y="35"/>
                    <a:pt x="88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48" y="3285"/>
              <a:ext cx="142" cy="144"/>
            </a:xfrm>
            <a:custGeom>
              <a:avLst/>
              <a:gdLst>
                <a:gd name="T0" fmla="*/ 150 w 300"/>
                <a:gd name="T1" fmla="*/ 0 h 303"/>
                <a:gd name="T2" fmla="*/ 300 w 300"/>
                <a:gd name="T3" fmla="*/ 149 h 303"/>
                <a:gd name="T4" fmla="*/ 150 w 300"/>
                <a:gd name="T5" fmla="*/ 303 h 303"/>
                <a:gd name="T6" fmla="*/ 0 w 300"/>
                <a:gd name="T7" fmla="*/ 149 h 303"/>
                <a:gd name="T8" fmla="*/ 150 w 300"/>
                <a:gd name="T9" fmla="*/ 0 h 303"/>
                <a:gd name="T10" fmla="*/ 150 w 300"/>
                <a:gd name="T11" fmla="*/ 265 h 303"/>
                <a:gd name="T12" fmla="*/ 258 w 300"/>
                <a:gd name="T13" fmla="*/ 149 h 303"/>
                <a:gd name="T14" fmla="*/ 150 w 300"/>
                <a:gd name="T15" fmla="*/ 37 h 303"/>
                <a:gd name="T16" fmla="*/ 42 w 300"/>
                <a:gd name="T17" fmla="*/ 149 h 303"/>
                <a:gd name="T18" fmla="*/ 150 w 300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3">
                  <a:moveTo>
                    <a:pt x="150" y="0"/>
                  </a:moveTo>
                  <a:cubicBezTo>
                    <a:pt x="235" y="0"/>
                    <a:pt x="300" y="65"/>
                    <a:pt x="300" y="149"/>
                  </a:cubicBezTo>
                  <a:cubicBezTo>
                    <a:pt x="300" y="236"/>
                    <a:pt x="235" y="303"/>
                    <a:pt x="150" y="303"/>
                  </a:cubicBezTo>
                  <a:cubicBezTo>
                    <a:pt x="66" y="303"/>
                    <a:pt x="0" y="236"/>
                    <a:pt x="0" y="149"/>
                  </a:cubicBezTo>
                  <a:cubicBezTo>
                    <a:pt x="0" y="65"/>
                    <a:pt x="66" y="0"/>
                    <a:pt x="150" y="0"/>
                  </a:cubicBezTo>
                  <a:close/>
                  <a:moveTo>
                    <a:pt x="150" y="265"/>
                  </a:moveTo>
                  <a:cubicBezTo>
                    <a:pt x="210" y="265"/>
                    <a:pt x="258" y="215"/>
                    <a:pt x="258" y="149"/>
                  </a:cubicBezTo>
                  <a:cubicBezTo>
                    <a:pt x="258" y="85"/>
                    <a:pt x="210" y="37"/>
                    <a:pt x="150" y="37"/>
                  </a:cubicBezTo>
                  <a:cubicBezTo>
                    <a:pt x="91" y="37"/>
                    <a:pt x="42" y="85"/>
                    <a:pt x="42" y="149"/>
                  </a:cubicBezTo>
                  <a:cubicBezTo>
                    <a:pt x="42" y="215"/>
                    <a:pt x="91" y="265"/>
                    <a:pt x="15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09" y="3287"/>
              <a:ext cx="109" cy="142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89 h 298"/>
                <a:gd name="T6" fmla="*/ 115 w 230"/>
                <a:gd name="T7" fmla="*/ 260 h 298"/>
                <a:gd name="T8" fmla="*/ 189 w 230"/>
                <a:gd name="T9" fmla="*/ 188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89 h 298"/>
                <a:gd name="T16" fmla="*/ 115 w 230"/>
                <a:gd name="T17" fmla="*/ 298 h 298"/>
                <a:gd name="T18" fmla="*/ 0 w 230"/>
                <a:gd name="T19" fmla="*/ 189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1" y="234"/>
                    <a:pt x="70" y="260"/>
                    <a:pt x="115" y="260"/>
                  </a:cubicBezTo>
                  <a:cubicBezTo>
                    <a:pt x="160" y="260"/>
                    <a:pt x="189" y="234"/>
                    <a:pt x="189" y="18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30" y="254"/>
                    <a:pt x="183" y="298"/>
                    <a:pt x="115" y="298"/>
                  </a:cubicBezTo>
                  <a:cubicBezTo>
                    <a:pt x="47" y="298"/>
                    <a:pt x="0" y="254"/>
                    <a:pt x="0" y="1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446" y="3287"/>
              <a:ext cx="94" cy="140"/>
            </a:xfrm>
            <a:custGeom>
              <a:avLst/>
              <a:gdLst>
                <a:gd name="T0" fmla="*/ 0 w 198"/>
                <a:gd name="T1" fmla="*/ 0 h 293"/>
                <a:gd name="T2" fmla="*/ 106 w 198"/>
                <a:gd name="T3" fmla="*/ 0 h 293"/>
                <a:gd name="T4" fmla="*/ 198 w 198"/>
                <a:gd name="T5" fmla="*/ 92 h 293"/>
                <a:gd name="T6" fmla="*/ 106 w 198"/>
                <a:gd name="T7" fmla="*/ 185 h 293"/>
                <a:gd name="T8" fmla="*/ 41 w 198"/>
                <a:gd name="T9" fmla="*/ 185 h 293"/>
                <a:gd name="T10" fmla="*/ 41 w 198"/>
                <a:gd name="T11" fmla="*/ 293 h 293"/>
                <a:gd name="T12" fmla="*/ 0 w 198"/>
                <a:gd name="T13" fmla="*/ 293 h 293"/>
                <a:gd name="T14" fmla="*/ 0 w 198"/>
                <a:gd name="T15" fmla="*/ 0 h 293"/>
                <a:gd name="T16" fmla="*/ 100 w 198"/>
                <a:gd name="T17" fmla="*/ 149 h 293"/>
                <a:gd name="T18" fmla="*/ 156 w 198"/>
                <a:gd name="T19" fmla="*/ 92 h 293"/>
                <a:gd name="T20" fmla="*/ 100 w 198"/>
                <a:gd name="T21" fmla="*/ 35 h 293"/>
                <a:gd name="T22" fmla="*/ 41 w 198"/>
                <a:gd name="T23" fmla="*/ 35 h 293"/>
                <a:gd name="T24" fmla="*/ 41 w 198"/>
                <a:gd name="T25" fmla="*/ 149 h 293"/>
                <a:gd name="T26" fmla="*/ 100 w 198"/>
                <a:gd name="T27" fmla="*/ 14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93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60" y="0"/>
                    <a:pt x="198" y="36"/>
                    <a:pt x="198" y="92"/>
                  </a:cubicBezTo>
                  <a:cubicBezTo>
                    <a:pt x="198" y="147"/>
                    <a:pt x="160" y="185"/>
                    <a:pt x="106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9"/>
                  </a:moveTo>
                  <a:cubicBezTo>
                    <a:pt x="135" y="149"/>
                    <a:pt x="156" y="127"/>
                    <a:pt x="156" y="92"/>
                  </a:cubicBezTo>
                  <a:cubicBezTo>
                    <a:pt x="156" y="56"/>
                    <a:pt x="135" y="35"/>
                    <a:pt x="10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9"/>
                    <a:pt x="41" y="149"/>
                    <a:pt x="41" y="149"/>
                  </a:cubicBezTo>
                  <a:lnTo>
                    <a:pt x="10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" y="6519672"/>
            <a:ext cx="2911475" cy="342900"/>
          </a:xfrm>
        </p:spPr>
        <p:txBody>
          <a:bodyPr wrap="square" lIns="0" tIns="18288" rIns="0" bIns="0" anchor="ctr">
            <a:no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The Resource Group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68C922B-CEA5-4D47-87C5-81A0F828FA83}" type="slidenum">
              <a:rPr smtClean="0"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5" name="Footer Placeholder 4"/>
          <p:cNvSpPr txBox="1">
            <a:spLocks/>
          </p:cNvSpPr>
          <p:nvPr userDrawn="1"/>
        </p:nvSpPr>
        <p:spPr>
          <a:xfrm>
            <a:off x="3263900" y="6515101"/>
            <a:ext cx="2616200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486400" y="5069185"/>
            <a:ext cx="3302001" cy="7253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 defTabSz="457200">
              <a:lnSpc>
                <a:spcPct val="105000"/>
              </a:lnSpc>
              <a:spcAft>
                <a:spcPts val="200"/>
              </a:spcAft>
            </a:pPr>
            <a:r>
              <a:rPr lang="en-US" sz="1200" dirty="0">
                <a:solidFill>
                  <a:srgbClr val="FFFFFF"/>
                </a:solidFill>
              </a:rPr>
              <a:t>Through our promise to listen, innovate, and implement, we deliver solutions that accelerate your organization’s financial performance.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0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07" y="276226"/>
            <a:ext cx="8455817" cy="981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white"/>
                </a:solidFill>
              </a:rPr>
              <a:t>The Resource Group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868C922B-CEA5-4D47-87C5-81A0F828FA83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8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5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4609994" cy="651510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67450" y="0"/>
            <a:ext cx="2876550" cy="65151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75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6600827" y="340751"/>
            <a:ext cx="1776411" cy="610955"/>
            <a:chOff x="426" y="2942"/>
            <a:chExt cx="1416" cy="487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26" y="2942"/>
              <a:ext cx="442" cy="485"/>
            </a:xfrm>
            <a:custGeom>
              <a:avLst/>
              <a:gdLst>
                <a:gd name="T0" fmla="*/ 589 w 932"/>
                <a:gd name="T1" fmla="*/ 579 h 1020"/>
                <a:gd name="T2" fmla="*/ 825 w 932"/>
                <a:gd name="T3" fmla="*/ 314 h 1020"/>
                <a:gd name="T4" fmla="*/ 435 w 932"/>
                <a:gd name="T5" fmla="*/ 0 h 1020"/>
                <a:gd name="T6" fmla="*/ 0 w 932"/>
                <a:gd name="T7" fmla="*/ 0 h 1020"/>
                <a:gd name="T8" fmla="*/ 0 w 932"/>
                <a:gd name="T9" fmla="*/ 329 h 1020"/>
                <a:gd name="T10" fmla="*/ 132 w 932"/>
                <a:gd name="T11" fmla="*/ 223 h 1020"/>
                <a:gd name="T12" fmla="*/ 292 w 932"/>
                <a:gd name="T13" fmla="*/ 194 h 1020"/>
                <a:gd name="T14" fmla="*/ 290 w 932"/>
                <a:gd name="T15" fmla="*/ 8 h 1020"/>
                <a:gd name="T16" fmla="*/ 595 w 932"/>
                <a:gd name="T17" fmla="*/ 302 h 1020"/>
                <a:gd name="T18" fmla="*/ 292 w 932"/>
                <a:gd name="T19" fmla="*/ 581 h 1020"/>
                <a:gd name="T20" fmla="*/ 292 w 932"/>
                <a:gd name="T21" fmla="*/ 400 h 1020"/>
                <a:gd name="T22" fmla="*/ 156 w 932"/>
                <a:gd name="T23" fmla="*/ 448 h 1020"/>
                <a:gd name="T24" fmla="*/ 10 w 932"/>
                <a:gd name="T25" fmla="*/ 645 h 1020"/>
                <a:gd name="T26" fmla="*/ 0 w 932"/>
                <a:gd name="T27" fmla="*/ 722 h 1020"/>
                <a:gd name="T28" fmla="*/ 0 w 932"/>
                <a:gd name="T29" fmla="*/ 1020 h 1020"/>
                <a:gd name="T30" fmla="*/ 291 w 932"/>
                <a:gd name="T31" fmla="*/ 1020 h 1020"/>
                <a:gd name="T32" fmla="*/ 292 w 932"/>
                <a:gd name="T33" fmla="*/ 591 h 1020"/>
                <a:gd name="T34" fmla="*/ 292 w 932"/>
                <a:gd name="T35" fmla="*/ 591 h 1020"/>
                <a:gd name="T36" fmla="*/ 569 w 932"/>
                <a:gd name="T37" fmla="*/ 1020 h 1020"/>
                <a:gd name="T38" fmla="*/ 932 w 932"/>
                <a:gd name="T39" fmla="*/ 1020 h 1020"/>
                <a:gd name="T40" fmla="*/ 589 w 932"/>
                <a:gd name="T41" fmla="*/ 57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2" h="1020">
                  <a:moveTo>
                    <a:pt x="589" y="579"/>
                  </a:moveTo>
                  <a:cubicBezTo>
                    <a:pt x="748" y="553"/>
                    <a:pt x="825" y="454"/>
                    <a:pt x="825" y="314"/>
                  </a:cubicBezTo>
                  <a:cubicBezTo>
                    <a:pt x="825" y="96"/>
                    <a:pt x="657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6" y="319"/>
                    <a:pt x="42" y="260"/>
                    <a:pt x="132" y="223"/>
                  </a:cubicBezTo>
                  <a:cubicBezTo>
                    <a:pt x="229" y="181"/>
                    <a:pt x="292" y="194"/>
                    <a:pt x="292" y="19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2" y="400"/>
                    <a:pt x="292" y="400"/>
                    <a:pt x="292" y="400"/>
                  </a:cubicBezTo>
                  <a:cubicBezTo>
                    <a:pt x="292" y="400"/>
                    <a:pt x="254" y="385"/>
                    <a:pt x="156" y="448"/>
                  </a:cubicBezTo>
                  <a:cubicBezTo>
                    <a:pt x="58" y="512"/>
                    <a:pt x="20" y="582"/>
                    <a:pt x="10" y="645"/>
                  </a:cubicBezTo>
                  <a:cubicBezTo>
                    <a:pt x="4" y="681"/>
                    <a:pt x="1" y="706"/>
                    <a:pt x="0" y="722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1" y="1020"/>
                    <a:pt x="291" y="1020"/>
                    <a:pt x="291" y="1020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569" y="1020"/>
                    <a:pt x="569" y="1020"/>
                    <a:pt x="569" y="1020"/>
                  </a:cubicBezTo>
                  <a:cubicBezTo>
                    <a:pt x="932" y="1020"/>
                    <a:pt x="932" y="1020"/>
                    <a:pt x="932" y="1020"/>
                  </a:cubicBezTo>
                  <a:lnTo>
                    <a:pt x="589" y="5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77" y="2942"/>
              <a:ext cx="114" cy="140"/>
            </a:xfrm>
            <a:custGeom>
              <a:avLst/>
              <a:gdLst>
                <a:gd name="T0" fmla="*/ 47 w 114"/>
                <a:gd name="T1" fmla="*/ 18 h 140"/>
                <a:gd name="T2" fmla="*/ 0 w 114"/>
                <a:gd name="T3" fmla="*/ 18 h 140"/>
                <a:gd name="T4" fmla="*/ 0 w 114"/>
                <a:gd name="T5" fmla="*/ 0 h 140"/>
                <a:gd name="T6" fmla="*/ 114 w 114"/>
                <a:gd name="T7" fmla="*/ 0 h 140"/>
                <a:gd name="T8" fmla="*/ 114 w 114"/>
                <a:gd name="T9" fmla="*/ 18 h 140"/>
                <a:gd name="T10" fmla="*/ 66 w 114"/>
                <a:gd name="T11" fmla="*/ 18 h 140"/>
                <a:gd name="T12" fmla="*/ 66 w 114"/>
                <a:gd name="T13" fmla="*/ 140 h 140"/>
                <a:gd name="T14" fmla="*/ 47 w 114"/>
                <a:gd name="T15" fmla="*/ 140 h 140"/>
                <a:gd name="T16" fmla="*/ 47 w 114"/>
                <a:gd name="T1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40">
                  <a:moveTo>
                    <a:pt x="4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66" y="18"/>
                  </a:lnTo>
                  <a:lnTo>
                    <a:pt x="66" y="140"/>
                  </a:lnTo>
                  <a:lnTo>
                    <a:pt x="47" y="140"/>
                  </a:lnTo>
                  <a:lnTo>
                    <a:pt x="4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03" y="2942"/>
              <a:ext cx="111" cy="140"/>
            </a:xfrm>
            <a:custGeom>
              <a:avLst/>
              <a:gdLst>
                <a:gd name="T0" fmla="*/ 0 w 111"/>
                <a:gd name="T1" fmla="*/ 0 h 140"/>
                <a:gd name="T2" fmla="*/ 19 w 111"/>
                <a:gd name="T3" fmla="*/ 0 h 140"/>
                <a:gd name="T4" fmla="*/ 19 w 111"/>
                <a:gd name="T5" fmla="*/ 62 h 140"/>
                <a:gd name="T6" fmla="*/ 91 w 111"/>
                <a:gd name="T7" fmla="*/ 62 h 140"/>
                <a:gd name="T8" fmla="*/ 91 w 111"/>
                <a:gd name="T9" fmla="*/ 0 h 140"/>
                <a:gd name="T10" fmla="*/ 111 w 111"/>
                <a:gd name="T11" fmla="*/ 0 h 140"/>
                <a:gd name="T12" fmla="*/ 111 w 111"/>
                <a:gd name="T13" fmla="*/ 140 h 140"/>
                <a:gd name="T14" fmla="*/ 91 w 111"/>
                <a:gd name="T15" fmla="*/ 140 h 140"/>
                <a:gd name="T16" fmla="*/ 91 w 111"/>
                <a:gd name="T17" fmla="*/ 79 h 140"/>
                <a:gd name="T18" fmla="*/ 19 w 111"/>
                <a:gd name="T19" fmla="*/ 79 h 140"/>
                <a:gd name="T20" fmla="*/ 19 w 111"/>
                <a:gd name="T21" fmla="*/ 140 h 140"/>
                <a:gd name="T22" fmla="*/ 0 w 111"/>
                <a:gd name="T23" fmla="*/ 140 h 140"/>
                <a:gd name="T24" fmla="*/ 0 w 111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lnTo>
                    <a:pt x="19" y="0"/>
                  </a:lnTo>
                  <a:lnTo>
                    <a:pt x="19" y="62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11" y="140"/>
                  </a:lnTo>
                  <a:lnTo>
                    <a:pt x="91" y="140"/>
                  </a:lnTo>
                  <a:lnTo>
                    <a:pt x="91" y="79"/>
                  </a:lnTo>
                  <a:lnTo>
                    <a:pt x="19" y="79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143" y="2942"/>
              <a:ext cx="84" cy="140"/>
            </a:xfrm>
            <a:custGeom>
              <a:avLst/>
              <a:gdLst>
                <a:gd name="T0" fmla="*/ 0 w 84"/>
                <a:gd name="T1" fmla="*/ 0 h 140"/>
                <a:gd name="T2" fmla="*/ 81 w 84"/>
                <a:gd name="T3" fmla="*/ 0 h 140"/>
                <a:gd name="T4" fmla="*/ 81 w 84"/>
                <a:gd name="T5" fmla="*/ 18 h 140"/>
                <a:gd name="T6" fmla="*/ 20 w 84"/>
                <a:gd name="T7" fmla="*/ 18 h 140"/>
                <a:gd name="T8" fmla="*/ 20 w 84"/>
                <a:gd name="T9" fmla="*/ 61 h 140"/>
                <a:gd name="T10" fmla="*/ 70 w 84"/>
                <a:gd name="T11" fmla="*/ 61 h 140"/>
                <a:gd name="T12" fmla="*/ 70 w 84"/>
                <a:gd name="T13" fmla="*/ 78 h 140"/>
                <a:gd name="T14" fmla="*/ 20 w 84"/>
                <a:gd name="T15" fmla="*/ 78 h 140"/>
                <a:gd name="T16" fmla="*/ 20 w 84"/>
                <a:gd name="T17" fmla="*/ 123 h 140"/>
                <a:gd name="T18" fmla="*/ 84 w 84"/>
                <a:gd name="T19" fmla="*/ 123 h 140"/>
                <a:gd name="T20" fmla="*/ 84 w 84"/>
                <a:gd name="T21" fmla="*/ 140 h 140"/>
                <a:gd name="T22" fmla="*/ 0 w 84"/>
                <a:gd name="T23" fmla="*/ 140 h 140"/>
                <a:gd name="T24" fmla="*/ 0 w 8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0">
                  <a:moveTo>
                    <a:pt x="0" y="0"/>
                  </a:moveTo>
                  <a:lnTo>
                    <a:pt x="81" y="0"/>
                  </a:lnTo>
                  <a:lnTo>
                    <a:pt x="81" y="18"/>
                  </a:lnTo>
                  <a:lnTo>
                    <a:pt x="20" y="18"/>
                  </a:lnTo>
                  <a:lnTo>
                    <a:pt x="20" y="61"/>
                  </a:lnTo>
                  <a:lnTo>
                    <a:pt x="70" y="61"/>
                  </a:lnTo>
                  <a:lnTo>
                    <a:pt x="70" y="78"/>
                  </a:lnTo>
                  <a:lnTo>
                    <a:pt x="20" y="78"/>
                  </a:lnTo>
                  <a:lnTo>
                    <a:pt x="20" y="123"/>
                  </a:lnTo>
                  <a:lnTo>
                    <a:pt x="84" y="123"/>
                  </a:lnTo>
                  <a:lnTo>
                    <a:pt x="8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96" y="3114"/>
              <a:ext cx="100" cy="139"/>
            </a:xfrm>
            <a:custGeom>
              <a:avLst/>
              <a:gdLst>
                <a:gd name="T0" fmla="*/ 0 w 211"/>
                <a:gd name="T1" fmla="*/ 0 h 293"/>
                <a:gd name="T2" fmla="*/ 89 w 211"/>
                <a:gd name="T3" fmla="*/ 0 h 293"/>
                <a:gd name="T4" fmla="*/ 143 w 211"/>
                <a:gd name="T5" fmla="*/ 7 h 293"/>
                <a:gd name="T6" fmla="*/ 193 w 211"/>
                <a:gd name="T7" fmla="*/ 86 h 293"/>
                <a:gd name="T8" fmla="*/ 140 w 211"/>
                <a:gd name="T9" fmla="*/ 165 h 293"/>
                <a:gd name="T10" fmla="*/ 140 w 211"/>
                <a:gd name="T11" fmla="*/ 166 h 293"/>
                <a:gd name="T12" fmla="*/ 149 w 211"/>
                <a:gd name="T13" fmla="*/ 180 h 293"/>
                <a:gd name="T14" fmla="*/ 211 w 211"/>
                <a:gd name="T15" fmla="*/ 293 h 293"/>
                <a:gd name="T16" fmla="*/ 165 w 211"/>
                <a:gd name="T17" fmla="*/ 293 h 293"/>
                <a:gd name="T18" fmla="*/ 103 w 211"/>
                <a:gd name="T19" fmla="*/ 177 h 293"/>
                <a:gd name="T20" fmla="*/ 41 w 211"/>
                <a:gd name="T21" fmla="*/ 177 h 293"/>
                <a:gd name="T22" fmla="*/ 41 w 211"/>
                <a:gd name="T23" fmla="*/ 293 h 293"/>
                <a:gd name="T24" fmla="*/ 0 w 211"/>
                <a:gd name="T25" fmla="*/ 293 h 293"/>
                <a:gd name="T26" fmla="*/ 0 w 211"/>
                <a:gd name="T27" fmla="*/ 0 h 293"/>
                <a:gd name="T28" fmla="*/ 99 w 211"/>
                <a:gd name="T29" fmla="*/ 141 h 293"/>
                <a:gd name="T30" fmla="*/ 151 w 211"/>
                <a:gd name="T31" fmla="*/ 88 h 293"/>
                <a:gd name="T32" fmla="*/ 128 w 211"/>
                <a:gd name="T33" fmla="*/ 42 h 293"/>
                <a:gd name="T34" fmla="*/ 88 w 211"/>
                <a:gd name="T35" fmla="*/ 36 h 293"/>
                <a:gd name="T36" fmla="*/ 41 w 211"/>
                <a:gd name="T37" fmla="*/ 36 h 293"/>
                <a:gd name="T38" fmla="*/ 41 w 211"/>
                <a:gd name="T39" fmla="*/ 141 h 293"/>
                <a:gd name="T40" fmla="*/ 99 w 211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293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0"/>
                    <a:pt x="132" y="2"/>
                    <a:pt x="143" y="7"/>
                  </a:cubicBezTo>
                  <a:cubicBezTo>
                    <a:pt x="173" y="18"/>
                    <a:pt x="193" y="47"/>
                    <a:pt x="193" y="86"/>
                  </a:cubicBezTo>
                  <a:cubicBezTo>
                    <a:pt x="193" y="123"/>
                    <a:pt x="172" y="15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3" y="170"/>
                    <a:pt x="149" y="180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99" y="141"/>
                  </a:moveTo>
                  <a:cubicBezTo>
                    <a:pt x="131" y="141"/>
                    <a:pt x="151" y="121"/>
                    <a:pt x="151" y="88"/>
                  </a:cubicBezTo>
                  <a:cubicBezTo>
                    <a:pt x="151" y="66"/>
                    <a:pt x="143" y="51"/>
                    <a:pt x="128" y="42"/>
                  </a:cubicBezTo>
                  <a:cubicBezTo>
                    <a:pt x="120" y="38"/>
                    <a:pt x="110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013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108" y="3111"/>
              <a:ext cx="89" cy="144"/>
            </a:xfrm>
            <a:custGeom>
              <a:avLst/>
              <a:gdLst>
                <a:gd name="T0" fmla="*/ 23 w 189"/>
                <a:gd name="T1" fmla="*/ 234 h 303"/>
                <a:gd name="T2" fmla="*/ 97 w 189"/>
                <a:gd name="T3" fmla="*/ 265 h 303"/>
                <a:gd name="T4" fmla="*/ 148 w 189"/>
                <a:gd name="T5" fmla="*/ 222 h 303"/>
                <a:gd name="T6" fmla="*/ 6 w 189"/>
                <a:gd name="T7" fmla="*/ 82 h 303"/>
                <a:gd name="T8" fmla="*/ 100 w 189"/>
                <a:gd name="T9" fmla="*/ 0 h 303"/>
                <a:gd name="T10" fmla="*/ 183 w 189"/>
                <a:gd name="T11" fmla="*/ 29 h 303"/>
                <a:gd name="T12" fmla="*/ 165 w 189"/>
                <a:gd name="T13" fmla="*/ 64 h 303"/>
                <a:gd name="T14" fmla="*/ 100 w 189"/>
                <a:gd name="T15" fmla="*/ 38 h 303"/>
                <a:gd name="T16" fmla="*/ 48 w 189"/>
                <a:gd name="T17" fmla="*/ 81 h 303"/>
                <a:gd name="T18" fmla="*/ 189 w 189"/>
                <a:gd name="T19" fmla="*/ 221 h 303"/>
                <a:gd name="T20" fmla="*/ 96 w 189"/>
                <a:gd name="T21" fmla="*/ 303 h 303"/>
                <a:gd name="T22" fmla="*/ 0 w 189"/>
                <a:gd name="T23" fmla="*/ 265 h 303"/>
                <a:gd name="T24" fmla="*/ 23 w 189"/>
                <a:gd name="T25" fmla="*/ 23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03">
                  <a:moveTo>
                    <a:pt x="23" y="234"/>
                  </a:moveTo>
                  <a:cubicBezTo>
                    <a:pt x="23" y="234"/>
                    <a:pt x="54" y="265"/>
                    <a:pt x="97" y="265"/>
                  </a:cubicBezTo>
                  <a:cubicBezTo>
                    <a:pt x="124" y="265"/>
                    <a:pt x="148" y="250"/>
                    <a:pt x="148" y="222"/>
                  </a:cubicBezTo>
                  <a:cubicBezTo>
                    <a:pt x="148" y="158"/>
                    <a:pt x="6" y="172"/>
                    <a:pt x="6" y="82"/>
                  </a:cubicBezTo>
                  <a:cubicBezTo>
                    <a:pt x="6" y="36"/>
                    <a:pt x="45" y="0"/>
                    <a:pt x="100" y="0"/>
                  </a:cubicBezTo>
                  <a:cubicBezTo>
                    <a:pt x="155" y="0"/>
                    <a:pt x="183" y="29"/>
                    <a:pt x="183" y="2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38" y="38"/>
                    <a:pt x="100" y="38"/>
                  </a:cubicBezTo>
                  <a:cubicBezTo>
                    <a:pt x="69" y="38"/>
                    <a:pt x="48" y="58"/>
                    <a:pt x="48" y="81"/>
                  </a:cubicBezTo>
                  <a:cubicBezTo>
                    <a:pt x="48" y="142"/>
                    <a:pt x="189" y="126"/>
                    <a:pt x="189" y="221"/>
                  </a:cubicBezTo>
                  <a:cubicBezTo>
                    <a:pt x="189" y="266"/>
                    <a:pt x="154" y="303"/>
                    <a:pt x="96" y="303"/>
                  </a:cubicBezTo>
                  <a:cubicBezTo>
                    <a:pt x="34" y="303"/>
                    <a:pt x="0" y="265"/>
                    <a:pt x="0" y="265"/>
                  </a:cubicBezTo>
                  <a:lnTo>
                    <a:pt x="2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208" y="3111"/>
              <a:ext cx="142" cy="144"/>
            </a:xfrm>
            <a:custGeom>
              <a:avLst/>
              <a:gdLst>
                <a:gd name="T0" fmla="*/ 150 w 299"/>
                <a:gd name="T1" fmla="*/ 0 h 303"/>
                <a:gd name="T2" fmla="*/ 299 w 299"/>
                <a:gd name="T3" fmla="*/ 150 h 303"/>
                <a:gd name="T4" fmla="*/ 150 w 299"/>
                <a:gd name="T5" fmla="*/ 303 h 303"/>
                <a:gd name="T6" fmla="*/ 0 w 299"/>
                <a:gd name="T7" fmla="*/ 150 h 303"/>
                <a:gd name="T8" fmla="*/ 150 w 299"/>
                <a:gd name="T9" fmla="*/ 0 h 303"/>
                <a:gd name="T10" fmla="*/ 150 w 299"/>
                <a:gd name="T11" fmla="*/ 266 h 303"/>
                <a:gd name="T12" fmla="*/ 257 w 299"/>
                <a:gd name="T13" fmla="*/ 150 h 303"/>
                <a:gd name="T14" fmla="*/ 150 w 299"/>
                <a:gd name="T15" fmla="*/ 37 h 303"/>
                <a:gd name="T16" fmla="*/ 42 w 299"/>
                <a:gd name="T17" fmla="*/ 150 h 303"/>
                <a:gd name="T18" fmla="*/ 150 w 299"/>
                <a:gd name="T19" fmla="*/ 2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3">
                  <a:moveTo>
                    <a:pt x="150" y="0"/>
                  </a:moveTo>
                  <a:cubicBezTo>
                    <a:pt x="234" y="0"/>
                    <a:pt x="299" y="65"/>
                    <a:pt x="299" y="150"/>
                  </a:cubicBezTo>
                  <a:cubicBezTo>
                    <a:pt x="299" y="236"/>
                    <a:pt x="234" y="303"/>
                    <a:pt x="150" y="303"/>
                  </a:cubicBezTo>
                  <a:cubicBezTo>
                    <a:pt x="65" y="303"/>
                    <a:pt x="0" y="236"/>
                    <a:pt x="0" y="150"/>
                  </a:cubicBezTo>
                  <a:cubicBezTo>
                    <a:pt x="0" y="65"/>
                    <a:pt x="65" y="0"/>
                    <a:pt x="150" y="0"/>
                  </a:cubicBezTo>
                  <a:close/>
                  <a:moveTo>
                    <a:pt x="150" y="266"/>
                  </a:moveTo>
                  <a:cubicBezTo>
                    <a:pt x="209" y="266"/>
                    <a:pt x="257" y="216"/>
                    <a:pt x="257" y="150"/>
                  </a:cubicBezTo>
                  <a:cubicBezTo>
                    <a:pt x="257" y="86"/>
                    <a:pt x="209" y="37"/>
                    <a:pt x="150" y="37"/>
                  </a:cubicBezTo>
                  <a:cubicBezTo>
                    <a:pt x="90" y="37"/>
                    <a:pt x="42" y="86"/>
                    <a:pt x="42" y="150"/>
                  </a:cubicBezTo>
                  <a:cubicBezTo>
                    <a:pt x="42" y="216"/>
                    <a:pt x="90" y="266"/>
                    <a:pt x="15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69" y="3114"/>
              <a:ext cx="109" cy="141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90 h 298"/>
                <a:gd name="T6" fmla="*/ 114 w 230"/>
                <a:gd name="T7" fmla="*/ 261 h 298"/>
                <a:gd name="T8" fmla="*/ 189 w 230"/>
                <a:gd name="T9" fmla="*/ 189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90 h 298"/>
                <a:gd name="T16" fmla="*/ 115 w 230"/>
                <a:gd name="T17" fmla="*/ 298 h 298"/>
                <a:gd name="T18" fmla="*/ 0 w 230"/>
                <a:gd name="T19" fmla="*/ 190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234"/>
                    <a:pt x="70" y="261"/>
                    <a:pt x="114" y="261"/>
                  </a:cubicBezTo>
                  <a:cubicBezTo>
                    <a:pt x="159" y="261"/>
                    <a:pt x="189" y="234"/>
                    <a:pt x="189" y="18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255"/>
                    <a:pt x="183" y="298"/>
                    <a:pt x="115" y="298"/>
                  </a:cubicBezTo>
                  <a:cubicBezTo>
                    <a:pt x="46" y="298"/>
                    <a:pt x="0" y="255"/>
                    <a:pt x="0" y="1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506" y="3114"/>
              <a:ext cx="101" cy="139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7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80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7 h 293"/>
                <a:gd name="T20" fmla="*/ 41 w 212"/>
                <a:gd name="T21" fmla="*/ 177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8 h 293"/>
                <a:gd name="T32" fmla="*/ 129 w 212"/>
                <a:gd name="T33" fmla="*/ 42 h 293"/>
                <a:gd name="T34" fmla="*/ 88 w 212"/>
                <a:gd name="T35" fmla="*/ 36 h 293"/>
                <a:gd name="T36" fmla="*/ 41 w 212"/>
                <a:gd name="T37" fmla="*/ 36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7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80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1"/>
                    <a:pt x="152" y="88"/>
                  </a:cubicBezTo>
                  <a:cubicBezTo>
                    <a:pt x="152" y="66"/>
                    <a:pt x="143" y="51"/>
                    <a:pt x="129" y="42"/>
                  </a:cubicBezTo>
                  <a:cubicBezTo>
                    <a:pt x="121" y="38"/>
                    <a:pt x="111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615" y="3111"/>
              <a:ext cx="124" cy="144"/>
            </a:xfrm>
            <a:custGeom>
              <a:avLst/>
              <a:gdLst>
                <a:gd name="T0" fmla="*/ 149 w 263"/>
                <a:gd name="T1" fmla="*/ 0 h 303"/>
                <a:gd name="T2" fmla="*/ 255 w 263"/>
                <a:gd name="T3" fmla="*/ 39 h 303"/>
                <a:gd name="T4" fmla="*/ 235 w 263"/>
                <a:gd name="T5" fmla="*/ 69 h 303"/>
                <a:gd name="T6" fmla="*/ 151 w 263"/>
                <a:gd name="T7" fmla="*/ 37 h 303"/>
                <a:gd name="T8" fmla="*/ 43 w 263"/>
                <a:gd name="T9" fmla="*/ 150 h 303"/>
                <a:gd name="T10" fmla="*/ 151 w 263"/>
                <a:gd name="T11" fmla="*/ 266 h 303"/>
                <a:gd name="T12" fmla="*/ 241 w 263"/>
                <a:gd name="T13" fmla="*/ 227 h 303"/>
                <a:gd name="T14" fmla="*/ 263 w 263"/>
                <a:gd name="T15" fmla="*/ 257 h 303"/>
                <a:gd name="T16" fmla="*/ 150 w 263"/>
                <a:gd name="T17" fmla="*/ 303 h 303"/>
                <a:gd name="T18" fmla="*/ 0 w 263"/>
                <a:gd name="T19" fmla="*/ 150 h 303"/>
                <a:gd name="T20" fmla="*/ 149 w 263"/>
                <a:gd name="T2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03">
                  <a:moveTo>
                    <a:pt x="149" y="0"/>
                  </a:moveTo>
                  <a:cubicBezTo>
                    <a:pt x="219" y="0"/>
                    <a:pt x="255" y="39"/>
                    <a:pt x="255" y="3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01" y="37"/>
                    <a:pt x="151" y="37"/>
                  </a:cubicBezTo>
                  <a:cubicBezTo>
                    <a:pt x="85" y="37"/>
                    <a:pt x="43" y="87"/>
                    <a:pt x="43" y="150"/>
                  </a:cubicBezTo>
                  <a:cubicBezTo>
                    <a:pt x="43" y="212"/>
                    <a:pt x="86" y="266"/>
                    <a:pt x="151" y="266"/>
                  </a:cubicBezTo>
                  <a:cubicBezTo>
                    <a:pt x="206" y="266"/>
                    <a:pt x="241" y="227"/>
                    <a:pt x="241" y="22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23" y="303"/>
                    <a:pt x="150" y="303"/>
                  </a:cubicBezTo>
                  <a:cubicBezTo>
                    <a:pt x="62" y="303"/>
                    <a:pt x="0" y="236"/>
                    <a:pt x="0" y="150"/>
                  </a:cubicBezTo>
                  <a:cubicBezTo>
                    <a:pt x="0" y="65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758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885" y="3285"/>
              <a:ext cx="128" cy="144"/>
            </a:xfrm>
            <a:custGeom>
              <a:avLst/>
              <a:gdLst>
                <a:gd name="T0" fmla="*/ 149 w 269"/>
                <a:gd name="T1" fmla="*/ 0 h 303"/>
                <a:gd name="T2" fmla="*/ 255 w 269"/>
                <a:gd name="T3" fmla="*/ 35 h 303"/>
                <a:gd name="T4" fmla="*/ 234 w 269"/>
                <a:gd name="T5" fmla="*/ 66 h 303"/>
                <a:gd name="T6" fmla="*/ 152 w 269"/>
                <a:gd name="T7" fmla="*/ 37 h 303"/>
                <a:gd name="T8" fmla="*/ 42 w 269"/>
                <a:gd name="T9" fmla="*/ 150 h 303"/>
                <a:gd name="T10" fmla="*/ 150 w 269"/>
                <a:gd name="T11" fmla="*/ 265 h 303"/>
                <a:gd name="T12" fmla="*/ 232 w 269"/>
                <a:gd name="T13" fmla="*/ 229 h 303"/>
                <a:gd name="T14" fmla="*/ 232 w 269"/>
                <a:gd name="T15" fmla="*/ 186 h 303"/>
                <a:gd name="T16" fmla="*/ 185 w 269"/>
                <a:gd name="T17" fmla="*/ 186 h 303"/>
                <a:gd name="T18" fmla="*/ 185 w 269"/>
                <a:gd name="T19" fmla="*/ 151 h 303"/>
                <a:gd name="T20" fmla="*/ 269 w 269"/>
                <a:gd name="T21" fmla="*/ 151 h 303"/>
                <a:gd name="T22" fmla="*/ 269 w 269"/>
                <a:gd name="T23" fmla="*/ 298 h 303"/>
                <a:gd name="T24" fmla="*/ 233 w 269"/>
                <a:gd name="T25" fmla="*/ 298 h 303"/>
                <a:gd name="T26" fmla="*/ 233 w 269"/>
                <a:gd name="T27" fmla="*/ 280 h 303"/>
                <a:gd name="T28" fmla="*/ 234 w 269"/>
                <a:gd name="T29" fmla="*/ 267 h 303"/>
                <a:gd name="T30" fmla="*/ 233 w 269"/>
                <a:gd name="T31" fmla="*/ 267 h 303"/>
                <a:gd name="T32" fmla="*/ 143 w 269"/>
                <a:gd name="T33" fmla="*/ 303 h 303"/>
                <a:gd name="T34" fmla="*/ 0 w 269"/>
                <a:gd name="T35" fmla="*/ 151 h 303"/>
                <a:gd name="T36" fmla="*/ 149 w 269"/>
                <a:gd name="T3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303">
                  <a:moveTo>
                    <a:pt x="149" y="0"/>
                  </a:moveTo>
                  <a:cubicBezTo>
                    <a:pt x="219" y="0"/>
                    <a:pt x="255" y="35"/>
                    <a:pt x="255" y="3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02" y="37"/>
                    <a:pt x="152" y="37"/>
                  </a:cubicBezTo>
                  <a:cubicBezTo>
                    <a:pt x="83" y="37"/>
                    <a:pt x="42" y="87"/>
                    <a:pt x="42" y="150"/>
                  </a:cubicBezTo>
                  <a:cubicBezTo>
                    <a:pt x="42" y="218"/>
                    <a:pt x="88" y="265"/>
                    <a:pt x="150" y="265"/>
                  </a:cubicBezTo>
                  <a:cubicBezTo>
                    <a:pt x="200" y="265"/>
                    <a:pt x="232" y="229"/>
                    <a:pt x="232" y="229"/>
                  </a:cubicBezTo>
                  <a:cubicBezTo>
                    <a:pt x="232" y="186"/>
                    <a:pt x="232" y="186"/>
                    <a:pt x="232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233" y="298"/>
                    <a:pt x="233" y="298"/>
                    <a:pt x="233" y="298"/>
                  </a:cubicBezTo>
                  <a:cubicBezTo>
                    <a:pt x="233" y="280"/>
                    <a:pt x="233" y="280"/>
                    <a:pt x="233" y="280"/>
                  </a:cubicBezTo>
                  <a:cubicBezTo>
                    <a:pt x="233" y="274"/>
                    <a:pt x="234" y="267"/>
                    <a:pt x="234" y="267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3" y="267"/>
                    <a:pt x="201" y="303"/>
                    <a:pt x="143" y="303"/>
                  </a:cubicBezTo>
                  <a:cubicBezTo>
                    <a:pt x="65" y="303"/>
                    <a:pt x="0" y="241"/>
                    <a:pt x="0" y="151"/>
                  </a:cubicBezTo>
                  <a:cubicBezTo>
                    <a:pt x="0" y="66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39" y="3287"/>
              <a:ext cx="101" cy="140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6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79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6 h 293"/>
                <a:gd name="T20" fmla="*/ 41 w 212"/>
                <a:gd name="T21" fmla="*/ 176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7 h 293"/>
                <a:gd name="T32" fmla="*/ 128 w 212"/>
                <a:gd name="T33" fmla="*/ 42 h 293"/>
                <a:gd name="T34" fmla="*/ 88 w 212"/>
                <a:gd name="T35" fmla="*/ 35 h 293"/>
                <a:gd name="T36" fmla="*/ 41 w 212"/>
                <a:gd name="T37" fmla="*/ 35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6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79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0"/>
                    <a:pt x="152" y="87"/>
                  </a:cubicBezTo>
                  <a:cubicBezTo>
                    <a:pt x="152" y="66"/>
                    <a:pt x="143" y="50"/>
                    <a:pt x="128" y="42"/>
                  </a:cubicBezTo>
                  <a:cubicBezTo>
                    <a:pt x="121" y="38"/>
                    <a:pt x="111" y="35"/>
                    <a:pt x="88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48" y="3285"/>
              <a:ext cx="142" cy="144"/>
            </a:xfrm>
            <a:custGeom>
              <a:avLst/>
              <a:gdLst>
                <a:gd name="T0" fmla="*/ 150 w 300"/>
                <a:gd name="T1" fmla="*/ 0 h 303"/>
                <a:gd name="T2" fmla="*/ 300 w 300"/>
                <a:gd name="T3" fmla="*/ 149 h 303"/>
                <a:gd name="T4" fmla="*/ 150 w 300"/>
                <a:gd name="T5" fmla="*/ 303 h 303"/>
                <a:gd name="T6" fmla="*/ 0 w 300"/>
                <a:gd name="T7" fmla="*/ 149 h 303"/>
                <a:gd name="T8" fmla="*/ 150 w 300"/>
                <a:gd name="T9" fmla="*/ 0 h 303"/>
                <a:gd name="T10" fmla="*/ 150 w 300"/>
                <a:gd name="T11" fmla="*/ 265 h 303"/>
                <a:gd name="T12" fmla="*/ 258 w 300"/>
                <a:gd name="T13" fmla="*/ 149 h 303"/>
                <a:gd name="T14" fmla="*/ 150 w 300"/>
                <a:gd name="T15" fmla="*/ 37 h 303"/>
                <a:gd name="T16" fmla="*/ 42 w 300"/>
                <a:gd name="T17" fmla="*/ 149 h 303"/>
                <a:gd name="T18" fmla="*/ 150 w 300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3">
                  <a:moveTo>
                    <a:pt x="150" y="0"/>
                  </a:moveTo>
                  <a:cubicBezTo>
                    <a:pt x="235" y="0"/>
                    <a:pt x="300" y="65"/>
                    <a:pt x="300" y="149"/>
                  </a:cubicBezTo>
                  <a:cubicBezTo>
                    <a:pt x="300" y="236"/>
                    <a:pt x="235" y="303"/>
                    <a:pt x="150" y="303"/>
                  </a:cubicBezTo>
                  <a:cubicBezTo>
                    <a:pt x="66" y="303"/>
                    <a:pt x="0" y="236"/>
                    <a:pt x="0" y="149"/>
                  </a:cubicBezTo>
                  <a:cubicBezTo>
                    <a:pt x="0" y="65"/>
                    <a:pt x="66" y="0"/>
                    <a:pt x="150" y="0"/>
                  </a:cubicBezTo>
                  <a:close/>
                  <a:moveTo>
                    <a:pt x="150" y="265"/>
                  </a:moveTo>
                  <a:cubicBezTo>
                    <a:pt x="210" y="265"/>
                    <a:pt x="258" y="215"/>
                    <a:pt x="258" y="149"/>
                  </a:cubicBezTo>
                  <a:cubicBezTo>
                    <a:pt x="258" y="85"/>
                    <a:pt x="210" y="37"/>
                    <a:pt x="150" y="37"/>
                  </a:cubicBezTo>
                  <a:cubicBezTo>
                    <a:pt x="91" y="37"/>
                    <a:pt x="42" y="85"/>
                    <a:pt x="42" y="149"/>
                  </a:cubicBezTo>
                  <a:cubicBezTo>
                    <a:pt x="42" y="215"/>
                    <a:pt x="91" y="265"/>
                    <a:pt x="15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09" y="3287"/>
              <a:ext cx="109" cy="142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89 h 298"/>
                <a:gd name="T6" fmla="*/ 115 w 230"/>
                <a:gd name="T7" fmla="*/ 260 h 298"/>
                <a:gd name="T8" fmla="*/ 189 w 230"/>
                <a:gd name="T9" fmla="*/ 188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89 h 298"/>
                <a:gd name="T16" fmla="*/ 115 w 230"/>
                <a:gd name="T17" fmla="*/ 298 h 298"/>
                <a:gd name="T18" fmla="*/ 0 w 230"/>
                <a:gd name="T19" fmla="*/ 189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1" y="234"/>
                    <a:pt x="70" y="260"/>
                    <a:pt x="115" y="260"/>
                  </a:cubicBezTo>
                  <a:cubicBezTo>
                    <a:pt x="160" y="260"/>
                    <a:pt x="189" y="234"/>
                    <a:pt x="189" y="18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30" y="254"/>
                    <a:pt x="183" y="298"/>
                    <a:pt x="115" y="298"/>
                  </a:cubicBezTo>
                  <a:cubicBezTo>
                    <a:pt x="47" y="298"/>
                    <a:pt x="0" y="254"/>
                    <a:pt x="0" y="1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446" y="3287"/>
              <a:ext cx="94" cy="140"/>
            </a:xfrm>
            <a:custGeom>
              <a:avLst/>
              <a:gdLst>
                <a:gd name="T0" fmla="*/ 0 w 198"/>
                <a:gd name="T1" fmla="*/ 0 h 293"/>
                <a:gd name="T2" fmla="*/ 106 w 198"/>
                <a:gd name="T3" fmla="*/ 0 h 293"/>
                <a:gd name="T4" fmla="*/ 198 w 198"/>
                <a:gd name="T5" fmla="*/ 92 h 293"/>
                <a:gd name="T6" fmla="*/ 106 w 198"/>
                <a:gd name="T7" fmla="*/ 185 h 293"/>
                <a:gd name="T8" fmla="*/ 41 w 198"/>
                <a:gd name="T9" fmla="*/ 185 h 293"/>
                <a:gd name="T10" fmla="*/ 41 w 198"/>
                <a:gd name="T11" fmla="*/ 293 h 293"/>
                <a:gd name="T12" fmla="*/ 0 w 198"/>
                <a:gd name="T13" fmla="*/ 293 h 293"/>
                <a:gd name="T14" fmla="*/ 0 w 198"/>
                <a:gd name="T15" fmla="*/ 0 h 293"/>
                <a:gd name="T16" fmla="*/ 100 w 198"/>
                <a:gd name="T17" fmla="*/ 149 h 293"/>
                <a:gd name="T18" fmla="*/ 156 w 198"/>
                <a:gd name="T19" fmla="*/ 92 h 293"/>
                <a:gd name="T20" fmla="*/ 100 w 198"/>
                <a:gd name="T21" fmla="*/ 35 h 293"/>
                <a:gd name="T22" fmla="*/ 41 w 198"/>
                <a:gd name="T23" fmla="*/ 35 h 293"/>
                <a:gd name="T24" fmla="*/ 41 w 198"/>
                <a:gd name="T25" fmla="*/ 149 h 293"/>
                <a:gd name="T26" fmla="*/ 100 w 198"/>
                <a:gd name="T27" fmla="*/ 14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93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60" y="0"/>
                    <a:pt x="198" y="36"/>
                    <a:pt x="198" y="92"/>
                  </a:cubicBezTo>
                  <a:cubicBezTo>
                    <a:pt x="198" y="147"/>
                    <a:pt x="160" y="185"/>
                    <a:pt x="106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9"/>
                  </a:moveTo>
                  <a:cubicBezTo>
                    <a:pt x="135" y="149"/>
                    <a:pt x="156" y="127"/>
                    <a:pt x="156" y="92"/>
                  </a:cubicBezTo>
                  <a:cubicBezTo>
                    <a:pt x="156" y="56"/>
                    <a:pt x="135" y="35"/>
                    <a:pt x="10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9"/>
                    <a:pt x="41" y="149"/>
                    <a:pt x="41" y="149"/>
                  </a:cubicBezTo>
                  <a:lnTo>
                    <a:pt x="10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709739"/>
            <a:ext cx="3273425" cy="1052343"/>
          </a:xfrm>
        </p:spPr>
        <p:txBody>
          <a:bodyPr wrap="square" lIns="0" tIns="0" rIns="0" bIns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The Resource Group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68C922B-CEA5-4D47-87C5-81A0F828FA83}" type="slidenum">
              <a:rPr smtClean="0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 txBox="1">
            <a:spLocks/>
          </p:cNvSpPr>
          <p:nvPr userDrawn="1"/>
        </p:nvSpPr>
        <p:spPr>
          <a:xfrm>
            <a:off x="3263900" y="6515101"/>
            <a:ext cx="2616200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965889" y="5069185"/>
            <a:ext cx="2822512" cy="7253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 defTabSz="457200">
              <a:lnSpc>
                <a:spcPct val="105000"/>
              </a:lnSpc>
              <a:spcAft>
                <a:spcPts val="200"/>
              </a:spcAft>
            </a:pPr>
            <a:r>
              <a:rPr lang="en-US" sz="1400" dirty="0">
                <a:solidFill>
                  <a:prstClr val="white"/>
                </a:solidFill>
              </a:rPr>
              <a:t>Listen. Innovate. Implement. </a:t>
            </a:r>
          </a:p>
        </p:txBody>
      </p:sp>
    </p:spTree>
    <p:extLst>
      <p:ext uri="{BB962C8B-B14F-4D97-AF65-F5344CB8AC3E}">
        <p14:creationId xmlns:p14="http://schemas.microsoft.com/office/powerpoint/2010/main" val="47996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515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310785" cy="651510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67450" y="0"/>
            <a:ext cx="2876550" cy="6515100"/>
          </a:xfrm>
          <a:prstGeom prst="rect">
            <a:avLst/>
          </a:prstGeom>
          <a:gradFill flip="none" rotWithShape="1">
            <a:gsLst>
              <a:gs pos="22000">
                <a:schemeClr val="accent2">
                  <a:lumMod val="75000"/>
                  <a:alpha val="85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709739"/>
            <a:ext cx="3273425" cy="1052343"/>
          </a:xfrm>
        </p:spPr>
        <p:txBody>
          <a:bodyPr wrap="square" lIns="0" tIns="0" rIns="0" bIns="0" anchor="b">
            <a:no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The Resource Group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68C922B-CEA5-4D47-87C5-81A0F828FA83}" type="slidenum">
              <a:rPr smtClean="0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29" name="Group 4"/>
          <p:cNvGrpSpPr>
            <a:grpSpLocks noChangeAspect="1"/>
          </p:cNvGrpSpPr>
          <p:nvPr userDrawn="1"/>
        </p:nvGrpSpPr>
        <p:grpSpPr bwMode="auto">
          <a:xfrm>
            <a:off x="6600827" y="340751"/>
            <a:ext cx="1776411" cy="610955"/>
            <a:chOff x="426" y="2942"/>
            <a:chExt cx="1416" cy="487"/>
          </a:xfrm>
          <a:solidFill>
            <a:schemeClr val="bg1"/>
          </a:solidFill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26" y="2942"/>
              <a:ext cx="442" cy="485"/>
            </a:xfrm>
            <a:custGeom>
              <a:avLst/>
              <a:gdLst>
                <a:gd name="T0" fmla="*/ 589 w 932"/>
                <a:gd name="T1" fmla="*/ 579 h 1020"/>
                <a:gd name="T2" fmla="*/ 825 w 932"/>
                <a:gd name="T3" fmla="*/ 314 h 1020"/>
                <a:gd name="T4" fmla="*/ 435 w 932"/>
                <a:gd name="T5" fmla="*/ 0 h 1020"/>
                <a:gd name="T6" fmla="*/ 0 w 932"/>
                <a:gd name="T7" fmla="*/ 0 h 1020"/>
                <a:gd name="T8" fmla="*/ 0 w 932"/>
                <a:gd name="T9" fmla="*/ 329 h 1020"/>
                <a:gd name="T10" fmla="*/ 132 w 932"/>
                <a:gd name="T11" fmla="*/ 223 h 1020"/>
                <a:gd name="T12" fmla="*/ 292 w 932"/>
                <a:gd name="T13" fmla="*/ 194 h 1020"/>
                <a:gd name="T14" fmla="*/ 290 w 932"/>
                <a:gd name="T15" fmla="*/ 8 h 1020"/>
                <a:gd name="T16" fmla="*/ 595 w 932"/>
                <a:gd name="T17" fmla="*/ 302 h 1020"/>
                <a:gd name="T18" fmla="*/ 292 w 932"/>
                <a:gd name="T19" fmla="*/ 581 h 1020"/>
                <a:gd name="T20" fmla="*/ 292 w 932"/>
                <a:gd name="T21" fmla="*/ 400 h 1020"/>
                <a:gd name="T22" fmla="*/ 156 w 932"/>
                <a:gd name="T23" fmla="*/ 448 h 1020"/>
                <a:gd name="T24" fmla="*/ 10 w 932"/>
                <a:gd name="T25" fmla="*/ 645 h 1020"/>
                <a:gd name="T26" fmla="*/ 0 w 932"/>
                <a:gd name="T27" fmla="*/ 722 h 1020"/>
                <a:gd name="T28" fmla="*/ 0 w 932"/>
                <a:gd name="T29" fmla="*/ 1020 h 1020"/>
                <a:gd name="T30" fmla="*/ 291 w 932"/>
                <a:gd name="T31" fmla="*/ 1020 h 1020"/>
                <a:gd name="T32" fmla="*/ 292 w 932"/>
                <a:gd name="T33" fmla="*/ 591 h 1020"/>
                <a:gd name="T34" fmla="*/ 292 w 932"/>
                <a:gd name="T35" fmla="*/ 591 h 1020"/>
                <a:gd name="T36" fmla="*/ 569 w 932"/>
                <a:gd name="T37" fmla="*/ 1020 h 1020"/>
                <a:gd name="T38" fmla="*/ 932 w 932"/>
                <a:gd name="T39" fmla="*/ 1020 h 1020"/>
                <a:gd name="T40" fmla="*/ 589 w 932"/>
                <a:gd name="T41" fmla="*/ 57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2" h="1020">
                  <a:moveTo>
                    <a:pt x="589" y="579"/>
                  </a:moveTo>
                  <a:cubicBezTo>
                    <a:pt x="748" y="553"/>
                    <a:pt x="825" y="454"/>
                    <a:pt x="825" y="314"/>
                  </a:cubicBezTo>
                  <a:cubicBezTo>
                    <a:pt x="825" y="96"/>
                    <a:pt x="657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6" y="319"/>
                    <a:pt x="42" y="260"/>
                    <a:pt x="132" y="223"/>
                  </a:cubicBezTo>
                  <a:cubicBezTo>
                    <a:pt x="229" y="181"/>
                    <a:pt x="292" y="194"/>
                    <a:pt x="292" y="19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2" y="400"/>
                    <a:pt x="292" y="400"/>
                    <a:pt x="292" y="400"/>
                  </a:cubicBezTo>
                  <a:cubicBezTo>
                    <a:pt x="292" y="400"/>
                    <a:pt x="254" y="385"/>
                    <a:pt x="156" y="448"/>
                  </a:cubicBezTo>
                  <a:cubicBezTo>
                    <a:pt x="58" y="512"/>
                    <a:pt x="20" y="582"/>
                    <a:pt x="10" y="645"/>
                  </a:cubicBezTo>
                  <a:cubicBezTo>
                    <a:pt x="4" y="681"/>
                    <a:pt x="1" y="706"/>
                    <a:pt x="0" y="722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1" y="1020"/>
                    <a:pt x="291" y="1020"/>
                    <a:pt x="291" y="1020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569" y="1020"/>
                    <a:pt x="569" y="1020"/>
                    <a:pt x="569" y="1020"/>
                  </a:cubicBezTo>
                  <a:cubicBezTo>
                    <a:pt x="932" y="1020"/>
                    <a:pt x="932" y="1020"/>
                    <a:pt x="932" y="1020"/>
                  </a:cubicBezTo>
                  <a:lnTo>
                    <a:pt x="589" y="5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877" y="2942"/>
              <a:ext cx="114" cy="140"/>
            </a:xfrm>
            <a:custGeom>
              <a:avLst/>
              <a:gdLst>
                <a:gd name="T0" fmla="*/ 47 w 114"/>
                <a:gd name="T1" fmla="*/ 18 h 140"/>
                <a:gd name="T2" fmla="*/ 0 w 114"/>
                <a:gd name="T3" fmla="*/ 18 h 140"/>
                <a:gd name="T4" fmla="*/ 0 w 114"/>
                <a:gd name="T5" fmla="*/ 0 h 140"/>
                <a:gd name="T6" fmla="*/ 114 w 114"/>
                <a:gd name="T7" fmla="*/ 0 h 140"/>
                <a:gd name="T8" fmla="*/ 114 w 114"/>
                <a:gd name="T9" fmla="*/ 18 h 140"/>
                <a:gd name="T10" fmla="*/ 66 w 114"/>
                <a:gd name="T11" fmla="*/ 18 h 140"/>
                <a:gd name="T12" fmla="*/ 66 w 114"/>
                <a:gd name="T13" fmla="*/ 140 h 140"/>
                <a:gd name="T14" fmla="*/ 47 w 114"/>
                <a:gd name="T15" fmla="*/ 140 h 140"/>
                <a:gd name="T16" fmla="*/ 47 w 114"/>
                <a:gd name="T1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40">
                  <a:moveTo>
                    <a:pt x="4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66" y="18"/>
                  </a:lnTo>
                  <a:lnTo>
                    <a:pt x="66" y="140"/>
                  </a:lnTo>
                  <a:lnTo>
                    <a:pt x="47" y="140"/>
                  </a:lnTo>
                  <a:lnTo>
                    <a:pt x="4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03" y="2942"/>
              <a:ext cx="111" cy="140"/>
            </a:xfrm>
            <a:custGeom>
              <a:avLst/>
              <a:gdLst>
                <a:gd name="T0" fmla="*/ 0 w 111"/>
                <a:gd name="T1" fmla="*/ 0 h 140"/>
                <a:gd name="T2" fmla="*/ 19 w 111"/>
                <a:gd name="T3" fmla="*/ 0 h 140"/>
                <a:gd name="T4" fmla="*/ 19 w 111"/>
                <a:gd name="T5" fmla="*/ 62 h 140"/>
                <a:gd name="T6" fmla="*/ 91 w 111"/>
                <a:gd name="T7" fmla="*/ 62 h 140"/>
                <a:gd name="T8" fmla="*/ 91 w 111"/>
                <a:gd name="T9" fmla="*/ 0 h 140"/>
                <a:gd name="T10" fmla="*/ 111 w 111"/>
                <a:gd name="T11" fmla="*/ 0 h 140"/>
                <a:gd name="T12" fmla="*/ 111 w 111"/>
                <a:gd name="T13" fmla="*/ 140 h 140"/>
                <a:gd name="T14" fmla="*/ 91 w 111"/>
                <a:gd name="T15" fmla="*/ 140 h 140"/>
                <a:gd name="T16" fmla="*/ 91 w 111"/>
                <a:gd name="T17" fmla="*/ 79 h 140"/>
                <a:gd name="T18" fmla="*/ 19 w 111"/>
                <a:gd name="T19" fmla="*/ 79 h 140"/>
                <a:gd name="T20" fmla="*/ 19 w 111"/>
                <a:gd name="T21" fmla="*/ 140 h 140"/>
                <a:gd name="T22" fmla="*/ 0 w 111"/>
                <a:gd name="T23" fmla="*/ 140 h 140"/>
                <a:gd name="T24" fmla="*/ 0 w 111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lnTo>
                    <a:pt x="19" y="0"/>
                  </a:lnTo>
                  <a:lnTo>
                    <a:pt x="19" y="62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11" y="140"/>
                  </a:lnTo>
                  <a:lnTo>
                    <a:pt x="91" y="140"/>
                  </a:lnTo>
                  <a:lnTo>
                    <a:pt x="91" y="79"/>
                  </a:lnTo>
                  <a:lnTo>
                    <a:pt x="19" y="79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143" y="2942"/>
              <a:ext cx="84" cy="140"/>
            </a:xfrm>
            <a:custGeom>
              <a:avLst/>
              <a:gdLst>
                <a:gd name="T0" fmla="*/ 0 w 84"/>
                <a:gd name="T1" fmla="*/ 0 h 140"/>
                <a:gd name="T2" fmla="*/ 81 w 84"/>
                <a:gd name="T3" fmla="*/ 0 h 140"/>
                <a:gd name="T4" fmla="*/ 81 w 84"/>
                <a:gd name="T5" fmla="*/ 18 h 140"/>
                <a:gd name="T6" fmla="*/ 20 w 84"/>
                <a:gd name="T7" fmla="*/ 18 h 140"/>
                <a:gd name="T8" fmla="*/ 20 w 84"/>
                <a:gd name="T9" fmla="*/ 61 h 140"/>
                <a:gd name="T10" fmla="*/ 70 w 84"/>
                <a:gd name="T11" fmla="*/ 61 h 140"/>
                <a:gd name="T12" fmla="*/ 70 w 84"/>
                <a:gd name="T13" fmla="*/ 78 h 140"/>
                <a:gd name="T14" fmla="*/ 20 w 84"/>
                <a:gd name="T15" fmla="*/ 78 h 140"/>
                <a:gd name="T16" fmla="*/ 20 w 84"/>
                <a:gd name="T17" fmla="*/ 123 h 140"/>
                <a:gd name="T18" fmla="*/ 84 w 84"/>
                <a:gd name="T19" fmla="*/ 123 h 140"/>
                <a:gd name="T20" fmla="*/ 84 w 84"/>
                <a:gd name="T21" fmla="*/ 140 h 140"/>
                <a:gd name="T22" fmla="*/ 0 w 84"/>
                <a:gd name="T23" fmla="*/ 140 h 140"/>
                <a:gd name="T24" fmla="*/ 0 w 8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0">
                  <a:moveTo>
                    <a:pt x="0" y="0"/>
                  </a:moveTo>
                  <a:lnTo>
                    <a:pt x="81" y="0"/>
                  </a:lnTo>
                  <a:lnTo>
                    <a:pt x="81" y="18"/>
                  </a:lnTo>
                  <a:lnTo>
                    <a:pt x="20" y="18"/>
                  </a:lnTo>
                  <a:lnTo>
                    <a:pt x="20" y="61"/>
                  </a:lnTo>
                  <a:lnTo>
                    <a:pt x="70" y="61"/>
                  </a:lnTo>
                  <a:lnTo>
                    <a:pt x="70" y="78"/>
                  </a:lnTo>
                  <a:lnTo>
                    <a:pt x="20" y="78"/>
                  </a:lnTo>
                  <a:lnTo>
                    <a:pt x="20" y="123"/>
                  </a:lnTo>
                  <a:lnTo>
                    <a:pt x="84" y="123"/>
                  </a:lnTo>
                  <a:lnTo>
                    <a:pt x="8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96" y="3114"/>
              <a:ext cx="100" cy="139"/>
            </a:xfrm>
            <a:custGeom>
              <a:avLst/>
              <a:gdLst>
                <a:gd name="T0" fmla="*/ 0 w 211"/>
                <a:gd name="T1" fmla="*/ 0 h 293"/>
                <a:gd name="T2" fmla="*/ 89 w 211"/>
                <a:gd name="T3" fmla="*/ 0 h 293"/>
                <a:gd name="T4" fmla="*/ 143 w 211"/>
                <a:gd name="T5" fmla="*/ 7 h 293"/>
                <a:gd name="T6" fmla="*/ 193 w 211"/>
                <a:gd name="T7" fmla="*/ 86 h 293"/>
                <a:gd name="T8" fmla="*/ 140 w 211"/>
                <a:gd name="T9" fmla="*/ 165 h 293"/>
                <a:gd name="T10" fmla="*/ 140 w 211"/>
                <a:gd name="T11" fmla="*/ 166 h 293"/>
                <a:gd name="T12" fmla="*/ 149 w 211"/>
                <a:gd name="T13" fmla="*/ 180 h 293"/>
                <a:gd name="T14" fmla="*/ 211 w 211"/>
                <a:gd name="T15" fmla="*/ 293 h 293"/>
                <a:gd name="T16" fmla="*/ 165 w 211"/>
                <a:gd name="T17" fmla="*/ 293 h 293"/>
                <a:gd name="T18" fmla="*/ 103 w 211"/>
                <a:gd name="T19" fmla="*/ 177 h 293"/>
                <a:gd name="T20" fmla="*/ 41 w 211"/>
                <a:gd name="T21" fmla="*/ 177 h 293"/>
                <a:gd name="T22" fmla="*/ 41 w 211"/>
                <a:gd name="T23" fmla="*/ 293 h 293"/>
                <a:gd name="T24" fmla="*/ 0 w 211"/>
                <a:gd name="T25" fmla="*/ 293 h 293"/>
                <a:gd name="T26" fmla="*/ 0 w 211"/>
                <a:gd name="T27" fmla="*/ 0 h 293"/>
                <a:gd name="T28" fmla="*/ 99 w 211"/>
                <a:gd name="T29" fmla="*/ 141 h 293"/>
                <a:gd name="T30" fmla="*/ 151 w 211"/>
                <a:gd name="T31" fmla="*/ 88 h 293"/>
                <a:gd name="T32" fmla="*/ 128 w 211"/>
                <a:gd name="T33" fmla="*/ 42 h 293"/>
                <a:gd name="T34" fmla="*/ 88 w 211"/>
                <a:gd name="T35" fmla="*/ 36 h 293"/>
                <a:gd name="T36" fmla="*/ 41 w 211"/>
                <a:gd name="T37" fmla="*/ 36 h 293"/>
                <a:gd name="T38" fmla="*/ 41 w 211"/>
                <a:gd name="T39" fmla="*/ 141 h 293"/>
                <a:gd name="T40" fmla="*/ 99 w 211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293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0"/>
                    <a:pt x="132" y="2"/>
                    <a:pt x="143" y="7"/>
                  </a:cubicBezTo>
                  <a:cubicBezTo>
                    <a:pt x="173" y="18"/>
                    <a:pt x="193" y="47"/>
                    <a:pt x="193" y="86"/>
                  </a:cubicBezTo>
                  <a:cubicBezTo>
                    <a:pt x="193" y="123"/>
                    <a:pt x="172" y="15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3" y="170"/>
                    <a:pt x="149" y="180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99" y="141"/>
                  </a:moveTo>
                  <a:cubicBezTo>
                    <a:pt x="131" y="141"/>
                    <a:pt x="151" y="121"/>
                    <a:pt x="151" y="88"/>
                  </a:cubicBezTo>
                  <a:cubicBezTo>
                    <a:pt x="151" y="66"/>
                    <a:pt x="143" y="51"/>
                    <a:pt x="128" y="42"/>
                  </a:cubicBezTo>
                  <a:cubicBezTo>
                    <a:pt x="120" y="38"/>
                    <a:pt x="110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013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108" y="3111"/>
              <a:ext cx="89" cy="144"/>
            </a:xfrm>
            <a:custGeom>
              <a:avLst/>
              <a:gdLst>
                <a:gd name="T0" fmla="*/ 23 w 189"/>
                <a:gd name="T1" fmla="*/ 234 h 303"/>
                <a:gd name="T2" fmla="*/ 97 w 189"/>
                <a:gd name="T3" fmla="*/ 265 h 303"/>
                <a:gd name="T4" fmla="*/ 148 w 189"/>
                <a:gd name="T5" fmla="*/ 222 h 303"/>
                <a:gd name="T6" fmla="*/ 6 w 189"/>
                <a:gd name="T7" fmla="*/ 82 h 303"/>
                <a:gd name="T8" fmla="*/ 100 w 189"/>
                <a:gd name="T9" fmla="*/ 0 h 303"/>
                <a:gd name="T10" fmla="*/ 183 w 189"/>
                <a:gd name="T11" fmla="*/ 29 h 303"/>
                <a:gd name="T12" fmla="*/ 165 w 189"/>
                <a:gd name="T13" fmla="*/ 64 h 303"/>
                <a:gd name="T14" fmla="*/ 100 w 189"/>
                <a:gd name="T15" fmla="*/ 38 h 303"/>
                <a:gd name="T16" fmla="*/ 48 w 189"/>
                <a:gd name="T17" fmla="*/ 81 h 303"/>
                <a:gd name="T18" fmla="*/ 189 w 189"/>
                <a:gd name="T19" fmla="*/ 221 h 303"/>
                <a:gd name="T20" fmla="*/ 96 w 189"/>
                <a:gd name="T21" fmla="*/ 303 h 303"/>
                <a:gd name="T22" fmla="*/ 0 w 189"/>
                <a:gd name="T23" fmla="*/ 265 h 303"/>
                <a:gd name="T24" fmla="*/ 23 w 189"/>
                <a:gd name="T25" fmla="*/ 23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03">
                  <a:moveTo>
                    <a:pt x="23" y="234"/>
                  </a:moveTo>
                  <a:cubicBezTo>
                    <a:pt x="23" y="234"/>
                    <a:pt x="54" y="265"/>
                    <a:pt x="97" y="265"/>
                  </a:cubicBezTo>
                  <a:cubicBezTo>
                    <a:pt x="124" y="265"/>
                    <a:pt x="148" y="250"/>
                    <a:pt x="148" y="222"/>
                  </a:cubicBezTo>
                  <a:cubicBezTo>
                    <a:pt x="148" y="158"/>
                    <a:pt x="6" y="172"/>
                    <a:pt x="6" y="82"/>
                  </a:cubicBezTo>
                  <a:cubicBezTo>
                    <a:pt x="6" y="36"/>
                    <a:pt x="45" y="0"/>
                    <a:pt x="100" y="0"/>
                  </a:cubicBezTo>
                  <a:cubicBezTo>
                    <a:pt x="155" y="0"/>
                    <a:pt x="183" y="29"/>
                    <a:pt x="183" y="2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38" y="38"/>
                    <a:pt x="100" y="38"/>
                  </a:cubicBezTo>
                  <a:cubicBezTo>
                    <a:pt x="69" y="38"/>
                    <a:pt x="48" y="58"/>
                    <a:pt x="48" y="81"/>
                  </a:cubicBezTo>
                  <a:cubicBezTo>
                    <a:pt x="48" y="142"/>
                    <a:pt x="189" y="126"/>
                    <a:pt x="189" y="221"/>
                  </a:cubicBezTo>
                  <a:cubicBezTo>
                    <a:pt x="189" y="266"/>
                    <a:pt x="154" y="303"/>
                    <a:pt x="96" y="303"/>
                  </a:cubicBezTo>
                  <a:cubicBezTo>
                    <a:pt x="34" y="303"/>
                    <a:pt x="0" y="265"/>
                    <a:pt x="0" y="265"/>
                  </a:cubicBezTo>
                  <a:lnTo>
                    <a:pt x="2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1208" y="3111"/>
              <a:ext cx="142" cy="144"/>
            </a:xfrm>
            <a:custGeom>
              <a:avLst/>
              <a:gdLst>
                <a:gd name="T0" fmla="*/ 150 w 299"/>
                <a:gd name="T1" fmla="*/ 0 h 303"/>
                <a:gd name="T2" fmla="*/ 299 w 299"/>
                <a:gd name="T3" fmla="*/ 150 h 303"/>
                <a:gd name="T4" fmla="*/ 150 w 299"/>
                <a:gd name="T5" fmla="*/ 303 h 303"/>
                <a:gd name="T6" fmla="*/ 0 w 299"/>
                <a:gd name="T7" fmla="*/ 150 h 303"/>
                <a:gd name="T8" fmla="*/ 150 w 299"/>
                <a:gd name="T9" fmla="*/ 0 h 303"/>
                <a:gd name="T10" fmla="*/ 150 w 299"/>
                <a:gd name="T11" fmla="*/ 266 h 303"/>
                <a:gd name="T12" fmla="*/ 257 w 299"/>
                <a:gd name="T13" fmla="*/ 150 h 303"/>
                <a:gd name="T14" fmla="*/ 150 w 299"/>
                <a:gd name="T15" fmla="*/ 37 h 303"/>
                <a:gd name="T16" fmla="*/ 42 w 299"/>
                <a:gd name="T17" fmla="*/ 150 h 303"/>
                <a:gd name="T18" fmla="*/ 150 w 299"/>
                <a:gd name="T19" fmla="*/ 2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3">
                  <a:moveTo>
                    <a:pt x="150" y="0"/>
                  </a:moveTo>
                  <a:cubicBezTo>
                    <a:pt x="234" y="0"/>
                    <a:pt x="299" y="65"/>
                    <a:pt x="299" y="150"/>
                  </a:cubicBezTo>
                  <a:cubicBezTo>
                    <a:pt x="299" y="236"/>
                    <a:pt x="234" y="303"/>
                    <a:pt x="150" y="303"/>
                  </a:cubicBezTo>
                  <a:cubicBezTo>
                    <a:pt x="65" y="303"/>
                    <a:pt x="0" y="236"/>
                    <a:pt x="0" y="150"/>
                  </a:cubicBezTo>
                  <a:cubicBezTo>
                    <a:pt x="0" y="65"/>
                    <a:pt x="65" y="0"/>
                    <a:pt x="150" y="0"/>
                  </a:cubicBezTo>
                  <a:close/>
                  <a:moveTo>
                    <a:pt x="150" y="266"/>
                  </a:moveTo>
                  <a:cubicBezTo>
                    <a:pt x="209" y="266"/>
                    <a:pt x="257" y="216"/>
                    <a:pt x="257" y="150"/>
                  </a:cubicBezTo>
                  <a:cubicBezTo>
                    <a:pt x="257" y="86"/>
                    <a:pt x="209" y="37"/>
                    <a:pt x="150" y="37"/>
                  </a:cubicBezTo>
                  <a:cubicBezTo>
                    <a:pt x="90" y="37"/>
                    <a:pt x="42" y="86"/>
                    <a:pt x="42" y="150"/>
                  </a:cubicBezTo>
                  <a:cubicBezTo>
                    <a:pt x="42" y="216"/>
                    <a:pt x="90" y="266"/>
                    <a:pt x="15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1369" y="3114"/>
              <a:ext cx="109" cy="141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90 h 298"/>
                <a:gd name="T6" fmla="*/ 114 w 230"/>
                <a:gd name="T7" fmla="*/ 261 h 298"/>
                <a:gd name="T8" fmla="*/ 189 w 230"/>
                <a:gd name="T9" fmla="*/ 189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90 h 298"/>
                <a:gd name="T16" fmla="*/ 115 w 230"/>
                <a:gd name="T17" fmla="*/ 298 h 298"/>
                <a:gd name="T18" fmla="*/ 0 w 230"/>
                <a:gd name="T19" fmla="*/ 190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234"/>
                    <a:pt x="70" y="261"/>
                    <a:pt x="114" y="261"/>
                  </a:cubicBezTo>
                  <a:cubicBezTo>
                    <a:pt x="159" y="261"/>
                    <a:pt x="189" y="234"/>
                    <a:pt x="189" y="18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255"/>
                    <a:pt x="183" y="298"/>
                    <a:pt x="115" y="298"/>
                  </a:cubicBezTo>
                  <a:cubicBezTo>
                    <a:pt x="46" y="298"/>
                    <a:pt x="0" y="255"/>
                    <a:pt x="0" y="1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1506" y="3114"/>
              <a:ext cx="101" cy="139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7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80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7 h 293"/>
                <a:gd name="T20" fmla="*/ 41 w 212"/>
                <a:gd name="T21" fmla="*/ 177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8 h 293"/>
                <a:gd name="T32" fmla="*/ 129 w 212"/>
                <a:gd name="T33" fmla="*/ 42 h 293"/>
                <a:gd name="T34" fmla="*/ 88 w 212"/>
                <a:gd name="T35" fmla="*/ 36 h 293"/>
                <a:gd name="T36" fmla="*/ 41 w 212"/>
                <a:gd name="T37" fmla="*/ 36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7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80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1"/>
                    <a:pt x="152" y="88"/>
                  </a:cubicBezTo>
                  <a:cubicBezTo>
                    <a:pt x="152" y="66"/>
                    <a:pt x="143" y="51"/>
                    <a:pt x="129" y="42"/>
                  </a:cubicBezTo>
                  <a:cubicBezTo>
                    <a:pt x="121" y="38"/>
                    <a:pt x="111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1615" y="3111"/>
              <a:ext cx="124" cy="144"/>
            </a:xfrm>
            <a:custGeom>
              <a:avLst/>
              <a:gdLst>
                <a:gd name="T0" fmla="*/ 149 w 263"/>
                <a:gd name="T1" fmla="*/ 0 h 303"/>
                <a:gd name="T2" fmla="*/ 255 w 263"/>
                <a:gd name="T3" fmla="*/ 39 h 303"/>
                <a:gd name="T4" fmla="*/ 235 w 263"/>
                <a:gd name="T5" fmla="*/ 69 h 303"/>
                <a:gd name="T6" fmla="*/ 151 w 263"/>
                <a:gd name="T7" fmla="*/ 37 h 303"/>
                <a:gd name="T8" fmla="*/ 43 w 263"/>
                <a:gd name="T9" fmla="*/ 150 h 303"/>
                <a:gd name="T10" fmla="*/ 151 w 263"/>
                <a:gd name="T11" fmla="*/ 266 h 303"/>
                <a:gd name="T12" fmla="*/ 241 w 263"/>
                <a:gd name="T13" fmla="*/ 227 h 303"/>
                <a:gd name="T14" fmla="*/ 263 w 263"/>
                <a:gd name="T15" fmla="*/ 257 h 303"/>
                <a:gd name="T16" fmla="*/ 150 w 263"/>
                <a:gd name="T17" fmla="*/ 303 h 303"/>
                <a:gd name="T18" fmla="*/ 0 w 263"/>
                <a:gd name="T19" fmla="*/ 150 h 303"/>
                <a:gd name="T20" fmla="*/ 149 w 263"/>
                <a:gd name="T2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03">
                  <a:moveTo>
                    <a:pt x="149" y="0"/>
                  </a:moveTo>
                  <a:cubicBezTo>
                    <a:pt x="219" y="0"/>
                    <a:pt x="255" y="39"/>
                    <a:pt x="255" y="3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01" y="37"/>
                    <a:pt x="151" y="37"/>
                  </a:cubicBezTo>
                  <a:cubicBezTo>
                    <a:pt x="85" y="37"/>
                    <a:pt x="43" y="87"/>
                    <a:pt x="43" y="150"/>
                  </a:cubicBezTo>
                  <a:cubicBezTo>
                    <a:pt x="43" y="212"/>
                    <a:pt x="86" y="266"/>
                    <a:pt x="151" y="266"/>
                  </a:cubicBezTo>
                  <a:cubicBezTo>
                    <a:pt x="206" y="266"/>
                    <a:pt x="241" y="227"/>
                    <a:pt x="241" y="22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23" y="303"/>
                    <a:pt x="150" y="303"/>
                  </a:cubicBezTo>
                  <a:cubicBezTo>
                    <a:pt x="62" y="303"/>
                    <a:pt x="0" y="236"/>
                    <a:pt x="0" y="150"/>
                  </a:cubicBezTo>
                  <a:cubicBezTo>
                    <a:pt x="0" y="65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1758" y="3114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885" y="3285"/>
              <a:ext cx="128" cy="144"/>
            </a:xfrm>
            <a:custGeom>
              <a:avLst/>
              <a:gdLst>
                <a:gd name="T0" fmla="*/ 149 w 269"/>
                <a:gd name="T1" fmla="*/ 0 h 303"/>
                <a:gd name="T2" fmla="*/ 255 w 269"/>
                <a:gd name="T3" fmla="*/ 35 h 303"/>
                <a:gd name="T4" fmla="*/ 234 w 269"/>
                <a:gd name="T5" fmla="*/ 66 h 303"/>
                <a:gd name="T6" fmla="*/ 152 w 269"/>
                <a:gd name="T7" fmla="*/ 37 h 303"/>
                <a:gd name="T8" fmla="*/ 42 w 269"/>
                <a:gd name="T9" fmla="*/ 150 h 303"/>
                <a:gd name="T10" fmla="*/ 150 w 269"/>
                <a:gd name="T11" fmla="*/ 265 h 303"/>
                <a:gd name="T12" fmla="*/ 232 w 269"/>
                <a:gd name="T13" fmla="*/ 229 h 303"/>
                <a:gd name="T14" fmla="*/ 232 w 269"/>
                <a:gd name="T15" fmla="*/ 186 h 303"/>
                <a:gd name="T16" fmla="*/ 185 w 269"/>
                <a:gd name="T17" fmla="*/ 186 h 303"/>
                <a:gd name="T18" fmla="*/ 185 w 269"/>
                <a:gd name="T19" fmla="*/ 151 h 303"/>
                <a:gd name="T20" fmla="*/ 269 w 269"/>
                <a:gd name="T21" fmla="*/ 151 h 303"/>
                <a:gd name="T22" fmla="*/ 269 w 269"/>
                <a:gd name="T23" fmla="*/ 298 h 303"/>
                <a:gd name="T24" fmla="*/ 233 w 269"/>
                <a:gd name="T25" fmla="*/ 298 h 303"/>
                <a:gd name="T26" fmla="*/ 233 w 269"/>
                <a:gd name="T27" fmla="*/ 280 h 303"/>
                <a:gd name="T28" fmla="*/ 234 w 269"/>
                <a:gd name="T29" fmla="*/ 267 h 303"/>
                <a:gd name="T30" fmla="*/ 233 w 269"/>
                <a:gd name="T31" fmla="*/ 267 h 303"/>
                <a:gd name="T32" fmla="*/ 143 w 269"/>
                <a:gd name="T33" fmla="*/ 303 h 303"/>
                <a:gd name="T34" fmla="*/ 0 w 269"/>
                <a:gd name="T35" fmla="*/ 151 h 303"/>
                <a:gd name="T36" fmla="*/ 149 w 269"/>
                <a:gd name="T3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303">
                  <a:moveTo>
                    <a:pt x="149" y="0"/>
                  </a:moveTo>
                  <a:cubicBezTo>
                    <a:pt x="219" y="0"/>
                    <a:pt x="255" y="35"/>
                    <a:pt x="255" y="3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02" y="37"/>
                    <a:pt x="152" y="37"/>
                  </a:cubicBezTo>
                  <a:cubicBezTo>
                    <a:pt x="83" y="37"/>
                    <a:pt x="42" y="87"/>
                    <a:pt x="42" y="150"/>
                  </a:cubicBezTo>
                  <a:cubicBezTo>
                    <a:pt x="42" y="218"/>
                    <a:pt x="88" y="265"/>
                    <a:pt x="150" y="265"/>
                  </a:cubicBezTo>
                  <a:cubicBezTo>
                    <a:pt x="200" y="265"/>
                    <a:pt x="232" y="229"/>
                    <a:pt x="232" y="229"/>
                  </a:cubicBezTo>
                  <a:cubicBezTo>
                    <a:pt x="232" y="186"/>
                    <a:pt x="232" y="186"/>
                    <a:pt x="232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233" y="298"/>
                    <a:pt x="233" y="298"/>
                    <a:pt x="233" y="298"/>
                  </a:cubicBezTo>
                  <a:cubicBezTo>
                    <a:pt x="233" y="280"/>
                    <a:pt x="233" y="280"/>
                    <a:pt x="233" y="280"/>
                  </a:cubicBezTo>
                  <a:cubicBezTo>
                    <a:pt x="233" y="274"/>
                    <a:pt x="234" y="267"/>
                    <a:pt x="234" y="267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3" y="267"/>
                    <a:pt x="201" y="303"/>
                    <a:pt x="143" y="303"/>
                  </a:cubicBezTo>
                  <a:cubicBezTo>
                    <a:pt x="65" y="303"/>
                    <a:pt x="0" y="241"/>
                    <a:pt x="0" y="151"/>
                  </a:cubicBezTo>
                  <a:cubicBezTo>
                    <a:pt x="0" y="66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1039" y="3287"/>
              <a:ext cx="101" cy="140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6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79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6 h 293"/>
                <a:gd name="T20" fmla="*/ 41 w 212"/>
                <a:gd name="T21" fmla="*/ 176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7 h 293"/>
                <a:gd name="T32" fmla="*/ 128 w 212"/>
                <a:gd name="T33" fmla="*/ 42 h 293"/>
                <a:gd name="T34" fmla="*/ 88 w 212"/>
                <a:gd name="T35" fmla="*/ 35 h 293"/>
                <a:gd name="T36" fmla="*/ 41 w 212"/>
                <a:gd name="T37" fmla="*/ 35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6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79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0"/>
                    <a:pt x="152" y="87"/>
                  </a:cubicBezTo>
                  <a:cubicBezTo>
                    <a:pt x="152" y="66"/>
                    <a:pt x="143" y="50"/>
                    <a:pt x="128" y="42"/>
                  </a:cubicBezTo>
                  <a:cubicBezTo>
                    <a:pt x="121" y="38"/>
                    <a:pt x="111" y="35"/>
                    <a:pt x="88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1148" y="3285"/>
              <a:ext cx="142" cy="144"/>
            </a:xfrm>
            <a:custGeom>
              <a:avLst/>
              <a:gdLst>
                <a:gd name="T0" fmla="*/ 150 w 300"/>
                <a:gd name="T1" fmla="*/ 0 h 303"/>
                <a:gd name="T2" fmla="*/ 300 w 300"/>
                <a:gd name="T3" fmla="*/ 149 h 303"/>
                <a:gd name="T4" fmla="*/ 150 w 300"/>
                <a:gd name="T5" fmla="*/ 303 h 303"/>
                <a:gd name="T6" fmla="*/ 0 w 300"/>
                <a:gd name="T7" fmla="*/ 149 h 303"/>
                <a:gd name="T8" fmla="*/ 150 w 300"/>
                <a:gd name="T9" fmla="*/ 0 h 303"/>
                <a:gd name="T10" fmla="*/ 150 w 300"/>
                <a:gd name="T11" fmla="*/ 265 h 303"/>
                <a:gd name="T12" fmla="*/ 258 w 300"/>
                <a:gd name="T13" fmla="*/ 149 h 303"/>
                <a:gd name="T14" fmla="*/ 150 w 300"/>
                <a:gd name="T15" fmla="*/ 37 h 303"/>
                <a:gd name="T16" fmla="*/ 42 w 300"/>
                <a:gd name="T17" fmla="*/ 149 h 303"/>
                <a:gd name="T18" fmla="*/ 150 w 300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3">
                  <a:moveTo>
                    <a:pt x="150" y="0"/>
                  </a:moveTo>
                  <a:cubicBezTo>
                    <a:pt x="235" y="0"/>
                    <a:pt x="300" y="65"/>
                    <a:pt x="300" y="149"/>
                  </a:cubicBezTo>
                  <a:cubicBezTo>
                    <a:pt x="300" y="236"/>
                    <a:pt x="235" y="303"/>
                    <a:pt x="150" y="303"/>
                  </a:cubicBezTo>
                  <a:cubicBezTo>
                    <a:pt x="66" y="303"/>
                    <a:pt x="0" y="236"/>
                    <a:pt x="0" y="149"/>
                  </a:cubicBezTo>
                  <a:cubicBezTo>
                    <a:pt x="0" y="65"/>
                    <a:pt x="66" y="0"/>
                    <a:pt x="150" y="0"/>
                  </a:cubicBezTo>
                  <a:close/>
                  <a:moveTo>
                    <a:pt x="150" y="265"/>
                  </a:moveTo>
                  <a:cubicBezTo>
                    <a:pt x="210" y="265"/>
                    <a:pt x="258" y="215"/>
                    <a:pt x="258" y="149"/>
                  </a:cubicBezTo>
                  <a:cubicBezTo>
                    <a:pt x="258" y="85"/>
                    <a:pt x="210" y="37"/>
                    <a:pt x="150" y="37"/>
                  </a:cubicBezTo>
                  <a:cubicBezTo>
                    <a:pt x="91" y="37"/>
                    <a:pt x="42" y="85"/>
                    <a:pt x="42" y="149"/>
                  </a:cubicBezTo>
                  <a:cubicBezTo>
                    <a:pt x="42" y="215"/>
                    <a:pt x="91" y="265"/>
                    <a:pt x="15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1309" y="3287"/>
              <a:ext cx="109" cy="142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89 h 298"/>
                <a:gd name="T6" fmla="*/ 115 w 230"/>
                <a:gd name="T7" fmla="*/ 260 h 298"/>
                <a:gd name="T8" fmla="*/ 189 w 230"/>
                <a:gd name="T9" fmla="*/ 188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89 h 298"/>
                <a:gd name="T16" fmla="*/ 115 w 230"/>
                <a:gd name="T17" fmla="*/ 298 h 298"/>
                <a:gd name="T18" fmla="*/ 0 w 230"/>
                <a:gd name="T19" fmla="*/ 189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1" y="234"/>
                    <a:pt x="70" y="260"/>
                    <a:pt x="115" y="260"/>
                  </a:cubicBezTo>
                  <a:cubicBezTo>
                    <a:pt x="160" y="260"/>
                    <a:pt x="189" y="234"/>
                    <a:pt x="189" y="18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30" y="254"/>
                    <a:pt x="183" y="298"/>
                    <a:pt x="115" y="298"/>
                  </a:cubicBezTo>
                  <a:cubicBezTo>
                    <a:pt x="47" y="298"/>
                    <a:pt x="0" y="254"/>
                    <a:pt x="0" y="1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1446" y="3287"/>
              <a:ext cx="94" cy="140"/>
            </a:xfrm>
            <a:custGeom>
              <a:avLst/>
              <a:gdLst>
                <a:gd name="T0" fmla="*/ 0 w 198"/>
                <a:gd name="T1" fmla="*/ 0 h 293"/>
                <a:gd name="T2" fmla="*/ 106 w 198"/>
                <a:gd name="T3" fmla="*/ 0 h 293"/>
                <a:gd name="T4" fmla="*/ 198 w 198"/>
                <a:gd name="T5" fmla="*/ 92 h 293"/>
                <a:gd name="T6" fmla="*/ 106 w 198"/>
                <a:gd name="T7" fmla="*/ 185 h 293"/>
                <a:gd name="T8" fmla="*/ 41 w 198"/>
                <a:gd name="T9" fmla="*/ 185 h 293"/>
                <a:gd name="T10" fmla="*/ 41 w 198"/>
                <a:gd name="T11" fmla="*/ 293 h 293"/>
                <a:gd name="T12" fmla="*/ 0 w 198"/>
                <a:gd name="T13" fmla="*/ 293 h 293"/>
                <a:gd name="T14" fmla="*/ 0 w 198"/>
                <a:gd name="T15" fmla="*/ 0 h 293"/>
                <a:gd name="T16" fmla="*/ 100 w 198"/>
                <a:gd name="T17" fmla="*/ 149 h 293"/>
                <a:gd name="T18" fmla="*/ 156 w 198"/>
                <a:gd name="T19" fmla="*/ 92 h 293"/>
                <a:gd name="T20" fmla="*/ 100 w 198"/>
                <a:gd name="T21" fmla="*/ 35 h 293"/>
                <a:gd name="T22" fmla="*/ 41 w 198"/>
                <a:gd name="T23" fmla="*/ 35 h 293"/>
                <a:gd name="T24" fmla="*/ 41 w 198"/>
                <a:gd name="T25" fmla="*/ 149 h 293"/>
                <a:gd name="T26" fmla="*/ 100 w 198"/>
                <a:gd name="T27" fmla="*/ 14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93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60" y="0"/>
                    <a:pt x="198" y="36"/>
                    <a:pt x="198" y="92"/>
                  </a:cubicBezTo>
                  <a:cubicBezTo>
                    <a:pt x="198" y="147"/>
                    <a:pt x="160" y="185"/>
                    <a:pt x="106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9"/>
                  </a:moveTo>
                  <a:cubicBezTo>
                    <a:pt x="135" y="149"/>
                    <a:pt x="156" y="127"/>
                    <a:pt x="156" y="92"/>
                  </a:cubicBezTo>
                  <a:cubicBezTo>
                    <a:pt x="156" y="56"/>
                    <a:pt x="135" y="35"/>
                    <a:pt x="10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9"/>
                    <a:pt x="41" y="149"/>
                    <a:pt x="41" y="149"/>
                  </a:cubicBezTo>
                  <a:lnTo>
                    <a:pt x="10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3263900" y="6515101"/>
            <a:ext cx="2616200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965889" y="5069185"/>
            <a:ext cx="2822512" cy="7253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 defTabSz="457200">
              <a:lnSpc>
                <a:spcPct val="105000"/>
              </a:lnSpc>
              <a:spcAft>
                <a:spcPts val="200"/>
              </a:spcAft>
            </a:pPr>
            <a:r>
              <a:rPr lang="en-US" sz="1400" dirty="0">
                <a:solidFill>
                  <a:prstClr val="white"/>
                </a:solidFill>
              </a:rPr>
              <a:t>Listen. Innovate. Implement. </a:t>
            </a:r>
          </a:p>
        </p:txBody>
      </p:sp>
    </p:spTree>
    <p:extLst>
      <p:ext uri="{BB962C8B-B14F-4D97-AF65-F5344CB8AC3E}">
        <p14:creationId xmlns:p14="http://schemas.microsoft.com/office/powerpoint/2010/main" val="221619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257301"/>
            <a:ext cx="4064000" cy="44767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4" y="1257301"/>
            <a:ext cx="4062414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white"/>
                </a:solidFill>
              </a:rPr>
              <a:t>The Resource Group ©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68C922B-CEA5-4D47-87C5-81A0F828FA83}" type="slidenum">
              <a:rPr>
                <a:solidFill>
                  <a:prstClr val="white"/>
                </a:solidFill>
              </a:rPr>
              <a:pPr algn="r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7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807" y="276226"/>
            <a:ext cx="8455817" cy="5022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6515099"/>
            <a:ext cx="9144000" cy="343639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807" y="1257300"/>
            <a:ext cx="8441531" cy="44949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599" y="6515101"/>
            <a:ext cx="2911475" cy="342899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lvl1pPr>
              <a:defRPr lang="en-US" sz="900" dirty="0">
                <a:solidFill>
                  <a:schemeClr val="bg1"/>
                </a:solidFill>
              </a:defRPr>
            </a:lvl1pPr>
          </a:lstStyle>
          <a:p>
            <a:pPr defTabSz="457200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prstClr val="white"/>
                </a:solidFill>
              </a:rPr>
              <a:t>The Resource Group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0775" y="6515100"/>
            <a:ext cx="2594992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lvl1pPr>
              <a:defRPr lang="en-US" sz="900" smtClean="0">
                <a:solidFill>
                  <a:schemeClr val="bg1"/>
                </a:solidFill>
              </a:defRPr>
            </a:lvl1pPr>
          </a:lstStyle>
          <a:p>
            <a:pPr algn="r" defTabSz="457200">
              <a:lnSpc>
                <a:spcPct val="105000"/>
              </a:lnSpc>
              <a:spcAft>
                <a:spcPts val="200"/>
              </a:spcAft>
            </a:pPr>
            <a:fld id="{868C922B-CEA5-4D47-87C5-81A0F828FA83}" type="slidenum">
              <a:rPr>
                <a:solidFill>
                  <a:prstClr val="white"/>
                </a:solidFill>
              </a:rPr>
              <a:pPr algn="r" defTabSz="457200">
                <a:lnSpc>
                  <a:spcPct val="105000"/>
                </a:lnSpc>
                <a:spcAft>
                  <a:spcPts val="20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7" name="Footer Placeholder 4"/>
          <p:cNvSpPr txBox="1">
            <a:spLocks/>
          </p:cNvSpPr>
          <p:nvPr/>
        </p:nvSpPr>
        <p:spPr>
          <a:xfrm>
            <a:off x="3263900" y="6515101"/>
            <a:ext cx="2616200" cy="342900"/>
          </a:xfrm>
          <a:prstGeom prst="rect">
            <a:avLst/>
          </a:prstGeom>
        </p:spPr>
        <p:txBody>
          <a:bodyPr wrap="square" lIns="0" tIns="18288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>
                <a:solidFill>
                  <a:prstClr val="white"/>
                </a:solidFill>
              </a:rPr>
              <a:t>Confidential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450" y="5005705"/>
            <a:ext cx="1158875" cy="784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2367915" y="-42338"/>
            <a:ext cx="1158340" cy="10790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067465" y="9524"/>
            <a:ext cx="750095" cy="210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67465" y="0"/>
            <a:ext cx="750095" cy="688938"/>
          </a:xfrm>
          <a:prstGeom prst="rect">
            <a:avLst/>
          </a:prstGeom>
          <a:noFill/>
        </p:spPr>
        <p:txBody>
          <a:bodyPr wrap="square" lIns="64008" rIns="64008" rtlCol="0">
            <a:noAutofit/>
          </a:bodyPr>
          <a:lstStyle/>
          <a:p>
            <a:pPr defTabSz="457200">
              <a:spcAft>
                <a:spcPts val="600"/>
              </a:spcAft>
              <a:tabLst>
                <a:tab pos="228600" algn="l"/>
              </a:tabLst>
            </a:pPr>
            <a:r>
              <a:rPr lang="en-US" sz="900" dirty="0">
                <a:solidFill>
                  <a:prstClr val="white"/>
                </a:solidFill>
              </a:rPr>
              <a:t>PMS 267</a:t>
            </a:r>
          </a:p>
          <a:p>
            <a:pPr defTabSz="457200">
              <a:tabLst>
                <a:tab pos="228600" algn="l"/>
              </a:tabLst>
            </a:pPr>
            <a:r>
              <a:rPr lang="en-US" sz="900" dirty="0">
                <a:solidFill>
                  <a:srgbClr val="000000"/>
                </a:solidFill>
              </a:rPr>
              <a:t>R:	97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G:	37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B:	158</a:t>
            </a:r>
          </a:p>
        </p:txBody>
      </p:sp>
      <p:sp>
        <p:nvSpPr>
          <p:cNvPr id="58" name="Rectangle 57"/>
          <p:cNvSpPr/>
          <p:nvPr/>
        </p:nvSpPr>
        <p:spPr>
          <a:xfrm>
            <a:off x="-1067465" y="788713"/>
            <a:ext cx="750095" cy="210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1067465" y="779189"/>
            <a:ext cx="750095" cy="688938"/>
          </a:xfrm>
          <a:prstGeom prst="rect">
            <a:avLst/>
          </a:prstGeom>
          <a:noFill/>
        </p:spPr>
        <p:txBody>
          <a:bodyPr wrap="square" lIns="64008" rIns="64008" rtlCol="0">
            <a:noAutofit/>
          </a:bodyPr>
          <a:lstStyle/>
          <a:p>
            <a:pPr defTabSz="457200">
              <a:spcAft>
                <a:spcPts val="600"/>
              </a:spcAft>
              <a:tabLst>
                <a:tab pos="228600" algn="l"/>
              </a:tabLst>
            </a:pPr>
            <a:r>
              <a:rPr lang="en-US" sz="900" dirty="0">
                <a:solidFill>
                  <a:prstClr val="white"/>
                </a:solidFill>
              </a:rPr>
              <a:t>PMS 2747</a:t>
            </a:r>
          </a:p>
          <a:p>
            <a:pPr defTabSz="457200">
              <a:tabLst>
                <a:tab pos="228600" algn="l"/>
              </a:tabLst>
            </a:pPr>
            <a:r>
              <a:rPr lang="en-US" sz="900" dirty="0">
                <a:solidFill>
                  <a:srgbClr val="000000"/>
                </a:solidFill>
              </a:rPr>
              <a:t>R:	20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G:	61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B:	141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1067465" y="1608993"/>
            <a:ext cx="750095" cy="2108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1067465" y="1599469"/>
            <a:ext cx="750095" cy="688938"/>
          </a:xfrm>
          <a:prstGeom prst="rect">
            <a:avLst/>
          </a:prstGeom>
          <a:noFill/>
        </p:spPr>
        <p:txBody>
          <a:bodyPr wrap="square" lIns="64008" rIns="64008" rtlCol="0">
            <a:noAutofit/>
          </a:bodyPr>
          <a:lstStyle/>
          <a:p>
            <a:pPr defTabSz="457200">
              <a:spcAft>
                <a:spcPts val="600"/>
              </a:spcAft>
              <a:tabLst>
                <a:tab pos="228600" algn="l"/>
              </a:tabLst>
            </a:pPr>
            <a:r>
              <a:rPr lang="en-US" sz="900" dirty="0">
                <a:solidFill>
                  <a:prstClr val="white"/>
                </a:solidFill>
              </a:rPr>
              <a:t>PMS 300</a:t>
            </a:r>
          </a:p>
          <a:p>
            <a:pPr defTabSz="457200">
              <a:tabLst>
                <a:tab pos="228600" algn="l"/>
              </a:tabLst>
            </a:pPr>
            <a:r>
              <a:rPr lang="en-US" sz="900" dirty="0">
                <a:solidFill>
                  <a:srgbClr val="000000"/>
                </a:solidFill>
              </a:rPr>
              <a:t>R:	11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G:	121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B:	191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-1067465" y="2429273"/>
            <a:ext cx="750095" cy="2108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067465" y="2419749"/>
            <a:ext cx="750095" cy="688938"/>
          </a:xfrm>
          <a:prstGeom prst="rect">
            <a:avLst/>
          </a:prstGeom>
          <a:noFill/>
        </p:spPr>
        <p:txBody>
          <a:bodyPr wrap="square" lIns="64008" rIns="64008" rtlCol="0">
            <a:noAutofit/>
          </a:bodyPr>
          <a:lstStyle/>
          <a:p>
            <a:pPr defTabSz="457200">
              <a:spcAft>
                <a:spcPts val="600"/>
              </a:spcAft>
              <a:tabLst>
                <a:tab pos="228600" algn="l"/>
              </a:tabLst>
            </a:pPr>
            <a:r>
              <a:rPr lang="en-US" sz="900" dirty="0">
                <a:solidFill>
                  <a:prstClr val="white"/>
                </a:solidFill>
              </a:rPr>
              <a:t>PMS Cyan</a:t>
            </a:r>
          </a:p>
          <a:p>
            <a:pPr defTabSz="457200">
              <a:tabLst>
                <a:tab pos="228600" algn="l"/>
              </a:tabLst>
            </a:pPr>
            <a:r>
              <a:rPr lang="en-US" sz="900" dirty="0">
                <a:solidFill>
                  <a:srgbClr val="000000"/>
                </a:solidFill>
              </a:rPr>
              <a:t>R:	0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G:	174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B:	239</a:t>
            </a:r>
          </a:p>
        </p:txBody>
      </p:sp>
      <p:sp>
        <p:nvSpPr>
          <p:cNvPr id="64" name="Rectangle 63"/>
          <p:cNvSpPr/>
          <p:nvPr/>
        </p:nvSpPr>
        <p:spPr>
          <a:xfrm>
            <a:off x="-1067465" y="3249553"/>
            <a:ext cx="750095" cy="210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1067465" y="3240029"/>
            <a:ext cx="750095" cy="688938"/>
          </a:xfrm>
          <a:prstGeom prst="rect">
            <a:avLst/>
          </a:prstGeom>
          <a:noFill/>
        </p:spPr>
        <p:txBody>
          <a:bodyPr wrap="square" lIns="64008" rIns="64008" rtlCol="0">
            <a:noAutofit/>
          </a:bodyPr>
          <a:lstStyle/>
          <a:p>
            <a:pPr defTabSz="457200">
              <a:spcAft>
                <a:spcPts val="600"/>
              </a:spcAft>
              <a:tabLst>
                <a:tab pos="228600" algn="l"/>
              </a:tabLst>
            </a:pPr>
            <a:r>
              <a:rPr lang="en-US" sz="900" dirty="0">
                <a:solidFill>
                  <a:prstClr val="white"/>
                </a:solidFill>
              </a:rPr>
              <a:t>PMS 485</a:t>
            </a:r>
          </a:p>
          <a:p>
            <a:pPr defTabSz="457200">
              <a:tabLst>
                <a:tab pos="228600" algn="l"/>
              </a:tabLst>
            </a:pPr>
            <a:r>
              <a:rPr lang="en-US" sz="900" dirty="0">
                <a:solidFill>
                  <a:srgbClr val="000000"/>
                </a:solidFill>
              </a:rPr>
              <a:t>R:	238</a:t>
            </a:r>
          </a:p>
          <a:p>
            <a:pPr defTabSz="457200">
              <a:tabLst>
                <a:tab pos="228600" algn="l"/>
              </a:tabLst>
            </a:pPr>
            <a:r>
              <a:rPr lang="en-US" sz="900" dirty="0">
                <a:solidFill>
                  <a:srgbClr val="000000"/>
                </a:solidFill>
              </a:rPr>
              <a:t>G:	46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B:	36</a:t>
            </a:r>
          </a:p>
        </p:txBody>
      </p:sp>
      <p:sp>
        <p:nvSpPr>
          <p:cNvPr id="66" name="Rectangle 65"/>
          <p:cNvSpPr/>
          <p:nvPr/>
        </p:nvSpPr>
        <p:spPr>
          <a:xfrm>
            <a:off x="-1067465" y="4069833"/>
            <a:ext cx="750095" cy="2108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1067465" y="4060309"/>
            <a:ext cx="750095" cy="688938"/>
          </a:xfrm>
          <a:prstGeom prst="rect">
            <a:avLst/>
          </a:prstGeom>
          <a:noFill/>
        </p:spPr>
        <p:txBody>
          <a:bodyPr wrap="square" lIns="64008" rIns="64008" rtlCol="0">
            <a:noAutofit/>
          </a:bodyPr>
          <a:lstStyle/>
          <a:p>
            <a:pPr defTabSz="457200">
              <a:spcAft>
                <a:spcPts val="600"/>
              </a:spcAft>
              <a:tabLst>
                <a:tab pos="228600" algn="l"/>
              </a:tabLst>
            </a:pPr>
            <a:r>
              <a:rPr lang="en-US" sz="900" dirty="0">
                <a:solidFill>
                  <a:prstClr val="white"/>
                </a:solidFill>
              </a:rPr>
              <a:t>PMS 021</a:t>
            </a:r>
          </a:p>
          <a:p>
            <a:pPr defTabSz="457200">
              <a:tabLst>
                <a:tab pos="228600" algn="l"/>
              </a:tabLst>
            </a:pPr>
            <a:r>
              <a:rPr lang="en-US" sz="900" dirty="0">
                <a:solidFill>
                  <a:srgbClr val="000000"/>
                </a:solidFill>
              </a:rPr>
              <a:t>R:	247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G:	143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B:	30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-1067465" y="5029813"/>
            <a:ext cx="750095" cy="2108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1067465" y="5020289"/>
            <a:ext cx="750095" cy="688938"/>
          </a:xfrm>
          <a:prstGeom prst="rect">
            <a:avLst/>
          </a:prstGeom>
          <a:noFill/>
        </p:spPr>
        <p:txBody>
          <a:bodyPr wrap="square" lIns="64008" rIns="64008" rtlCol="0">
            <a:noAutofit/>
          </a:bodyPr>
          <a:lstStyle/>
          <a:p>
            <a:pPr defTabSz="457200">
              <a:spcAft>
                <a:spcPts val="600"/>
              </a:spcAft>
              <a:tabLst>
                <a:tab pos="228600" algn="l"/>
              </a:tabLst>
            </a:pPr>
            <a:r>
              <a:rPr lang="en-US" sz="900" dirty="0">
                <a:solidFill>
                  <a:prstClr val="white"/>
                </a:solidFill>
              </a:rPr>
              <a:t>Black 65%</a:t>
            </a:r>
          </a:p>
          <a:p>
            <a:pPr defTabSz="457200">
              <a:tabLst>
                <a:tab pos="228600" algn="l"/>
              </a:tabLst>
            </a:pPr>
            <a:r>
              <a:rPr lang="en-US" sz="900" dirty="0">
                <a:solidFill>
                  <a:srgbClr val="000000"/>
                </a:solidFill>
              </a:rPr>
              <a:t>R:	119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G: 	120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B:	123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-1067465" y="5854183"/>
            <a:ext cx="750095" cy="21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-1067465" y="5844659"/>
            <a:ext cx="750095" cy="688938"/>
          </a:xfrm>
          <a:prstGeom prst="rect">
            <a:avLst/>
          </a:prstGeom>
          <a:noFill/>
        </p:spPr>
        <p:txBody>
          <a:bodyPr wrap="square" lIns="64008" rIns="64008" rtlCol="0">
            <a:noAutofit/>
          </a:bodyPr>
          <a:lstStyle/>
          <a:p>
            <a:pPr defTabSz="457200">
              <a:spcAft>
                <a:spcPts val="600"/>
              </a:spcAft>
              <a:tabLst>
                <a:tab pos="228600" algn="l"/>
              </a:tabLst>
            </a:pPr>
            <a:r>
              <a:rPr lang="en-US" sz="900" dirty="0">
                <a:solidFill>
                  <a:prstClr val="white"/>
                </a:solidFill>
              </a:rPr>
              <a:t>Black 15%</a:t>
            </a:r>
          </a:p>
          <a:p>
            <a:pPr defTabSz="457200">
              <a:tabLst>
                <a:tab pos="228600" algn="l"/>
              </a:tabLst>
            </a:pPr>
            <a:r>
              <a:rPr lang="en-US" sz="900" dirty="0">
                <a:solidFill>
                  <a:srgbClr val="000000"/>
                </a:solidFill>
              </a:rPr>
              <a:t>R:	201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G:	202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B:	204</a:t>
            </a:r>
          </a:p>
        </p:txBody>
      </p:sp>
      <p:grpSp>
        <p:nvGrpSpPr>
          <p:cNvPr id="90" name="Group 24"/>
          <p:cNvGrpSpPr>
            <a:grpSpLocks noChangeAspect="1"/>
          </p:cNvGrpSpPr>
          <p:nvPr/>
        </p:nvGrpSpPr>
        <p:grpSpPr bwMode="auto">
          <a:xfrm>
            <a:off x="7794625" y="5940425"/>
            <a:ext cx="1140109" cy="392114"/>
            <a:chOff x="-2118" y="870"/>
            <a:chExt cx="1416" cy="487"/>
          </a:xfrm>
          <a:solidFill>
            <a:srgbClr val="61259E"/>
          </a:solidFill>
        </p:grpSpPr>
        <p:sp>
          <p:nvSpPr>
            <p:cNvPr id="91" name="Freeform 25"/>
            <p:cNvSpPr>
              <a:spLocks/>
            </p:cNvSpPr>
            <p:nvPr/>
          </p:nvSpPr>
          <p:spPr bwMode="auto">
            <a:xfrm>
              <a:off x="-2118" y="870"/>
              <a:ext cx="442" cy="485"/>
            </a:xfrm>
            <a:custGeom>
              <a:avLst/>
              <a:gdLst>
                <a:gd name="T0" fmla="*/ 589 w 932"/>
                <a:gd name="T1" fmla="*/ 579 h 1020"/>
                <a:gd name="T2" fmla="*/ 825 w 932"/>
                <a:gd name="T3" fmla="*/ 314 h 1020"/>
                <a:gd name="T4" fmla="*/ 435 w 932"/>
                <a:gd name="T5" fmla="*/ 0 h 1020"/>
                <a:gd name="T6" fmla="*/ 0 w 932"/>
                <a:gd name="T7" fmla="*/ 0 h 1020"/>
                <a:gd name="T8" fmla="*/ 0 w 932"/>
                <a:gd name="T9" fmla="*/ 329 h 1020"/>
                <a:gd name="T10" fmla="*/ 132 w 932"/>
                <a:gd name="T11" fmla="*/ 223 h 1020"/>
                <a:gd name="T12" fmla="*/ 292 w 932"/>
                <a:gd name="T13" fmla="*/ 194 h 1020"/>
                <a:gd name="T14" fmla="*/ 290 w 932"/>
                <a:gd name="T15" fmla="*/ 8 h 1020"/>
                <a:gd name="T16" fmla="*/ 595 w 932"/>
                <a:gd name="T17" fmla="*/ 302 h 1020"/>
                <a:gd name="T18" fmla="*/ 292 w 932"/>
                <a:gd name="T19" fmla="*/ 581 h 1020"/>
                <a:gd name="T20" fmla="*/ 292 w 932"/>
                <a:gd name="T21" fmla="*/ 400 h 1020"/>
                <a:gd name="T22" fmla="*/ 156 w 932"/>
                <a:gd name="T23" fmla="*/ 448 h 1020"/>
                <a:gd name="T24" fmla="*/ 10 w 932"/>
                <a:gd name="T25" fmla="*/ 645 h 1020"/>
                <a:gd name="T26" fmla="*/ 0 w 932"/>
                <a:gd name="T27" fmla="*/ 722 h 1020"/>
                <a:gd name="T28" fmla="*/ 0 w 932"/>
                <a:gd name="T29" fmla="*/ 1020 h 1020"/>
                <a:gd name="T30" fmla="*/ 291 w 932"/>
                <a:gd name="T31" fmla="*/ 1020 h 1020"/>
                <a:gd name="T32" fmla="*/ 292 w 932"/>
                <a:gd name="T33" fmla="*/ 591 h 1020"/>
                <a:gd name="T34" fmla="*/ 292 w 932"/>
                <a:gd name="T35" fmla="*/ 591 h 1020"/>
                <a:gd name="T36" fmla="*/ 569 w 932"/>
                <a:gd name="T37" fmla="*/ 1020 h 1020"/>
                <a:gd name="T38" fmla="*/ 932 w 932"/>
                <a:gd name="T39" fmla="*/ 1020 h 1020"/>
                <a:gd name="T40" fmla="*/ 589 w 932"/>
                <a:gd name="T41" fmla="*/ 57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2" h="1020">
                  <a:moveTo>
                    <a:pt x="589" y="579"/>
                  </a:moveTo>
                  <a:cubicBezTo>
                    <a:pt x="748" y="553"/>
                    <a:pt x="825" y="454"/>
                    <a:pt x="825" y="314"/>
                  </a:cubicBezTo>
                  <a:cubicBezTo>
                    <a:pt x="825" y="96"/>
                    <a:pt x="657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6" y="319"/>
                    <a:pt x="42" y="260"/>
                    <a:pt x="132" y="223"/>
                  </a:cubicBezTo>
                  <a:cubicBezTo>
                    <a:pt x="229" y="181"/>
                    <a:pt x="292" y="194"/>
                    <a:pt x="292" y="19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292" y="581"/>
                    <a:pt x="292" y="581"/>
                    <a:pt x="292" y="581"/>
                  </a:cubicBezTo>
                  <a:cubicBezTo>
                    <a:pt x="292" y="400"/>
                    <a:pt x="292" y="400"/>
                    <a:pt x="292" y="400"/>
                  </a:cubicBezTo>
                  <a:cubicBezTo>
                    <a:pt x="292" y="400"/>
                    <a:pt x="254" y="385"/>
                    <a:pt x="156" y="448"/>
                  </a:cubicBezTo>
                  <a:cubicBezTo>
                    <a:pt x="58" y="512"/>
                    <a:pt x="20" y="582"/>
                    <a:pt x="10" y="645"/>
                  </a:cubicBezTo>
                  <a:cubicBezTo>
                    <a:pt x="4" y="681"/>
                    <a:pt x="1" y="706"/>
                    <a:pt x="0" y="722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1" y="1020"/>
                    <a:pt x="291" y="1020"/>
                    <a:pt x="291" y="1020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292" y="591"/>
                    <a:pt x="292" y="591"/>
                    <a:pt x="292" y="591"/>
                  </a:cubicBezTo>
                  <a:cubicBezTo>
                    <a:pt x="569" y="1020"/>
                    <a:pt x="569" y="1020"/>
                    <a:pt x="569" y="1020"/>
                  </a:cubicBezTo>
                  <a:cubicBezTo>
                    <a:pt x="932" y="1020"/>
                    <a:pt x="932" y="1020"/>
                    <a:pt x="932" y="1020"/>
                  </a:cubicBezTo>
                  <a:lnTo>
                    <a:pt x="589" y="5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92" name="Freeform 26"/>
            <p:cNvSpPr>
              <a:spLocks/>
            </p:cNvSpPr>
            <p:nvPr/>
          </p:nvSpPr>
          <p:spPr bwMode="auto">
            <a:xfrm>
              <a:off x="-1667" y="870"/>
              <a:ext cx="114" cy="140"/>
            </a:xfrm>
            <a:custGeom>
              <a:avLst/>
              <a:gdLst>
                <a:gd name="T0" fmla="*/ 47 w 114"/>
                <a:gd name="T1" fmla="*/ 18 h 140"/>
                <a:gd name="T2" fmla="*/ 0 w 114"/>
                <a:gd name="T3" fmla="*/ 18 h 140"/>
                <a:gd name="T4" fmla="*/ 0 w 114"/>
                <a:gd name="T5" fmla="*/ 0 h 140"/>
                <a:gd name="T6" fmla="*/ 114 w 114"/>
                <a:gd name="T7" fmla="*/ 0 h 140"/>
                <a:gd name="T8" fmla="*/ 114 w 114"/>
                <a:gd name="T9" fmla="*/ 18 h 140"/>
                <a:gd name="T10" fmla="*/ 66 w 114"/>
                <a:gd name="T11" fmla="*/ 18 h 140"/>
                <a:gd name="T12" fmla="*/ 66 w 114"/>
                <a:gd name="T13" fmla="*/ 140 h 140"/>
                <a:gd name="T14" fmla="*/ 47 w 114"/>
                <a:gd name="T15" fmla="*/ 140 h 140"/>
                <a:gd name="T16" fmla="*/ 47 w 114"/>
                <a:gd name="T1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40">
                  <a:moveTo>
                    <a:pt x="4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8"/>
                  </a:lnTo>
                  <a:lnTo>
                    <a:pt x="66" y="18"/>
                  </a:lnTo>
                  <a:lnTo>
                    <a:pt x="66" y="140"/>
                  </a:lnTo>
                  <a:lnTo>
                    <a:pt x="47" y="140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93" name="Freeform 27"/>
            <p:cNvSpPr>
              <a:spLocks/>
            </p:cNvSpPr>
            <p:nvPr/>
          </p:nvSpPr>
          <p:spPr bwMode="auto">
            <a:xfrm>
              <a:off x="-1541" y="870"/>
              <a:ext cx="111" cy="140"/>
            </a:xfrm>
            <a:custGeom>
              <a:avLst/>
              <a:gdLst>
                <a:gd name="T0" fmla="*/ 0 w 111"/>
                <a:gd name="T1" fmla="*/ 0 h 140"/>
                <a:gd name="T2" fmla="*/ 19 w 111"/>
                <a:gd name="T3" fmla="*/ 0 h 140"/>
                <a:gd name="T4" fmla="*/ 19 w 111"/>
                <a:gd name="T5" fmla="*/ 62 h 140"/>
                <a:gd name="T6" fmla="*/ 91 w 111"/>
                <a:gd name="T7" fmla="*/ 62 h 140"/>
                <a:gd name="T8" fmla="*/ 91 w 111"/>
                <a:gd name="T9" fmla="*/ 0 h 140"/>
                <a:gd name="T10" fmla="*/ 111 w 111"/>
                <a:gd name="T11" fmla="*/ 0 h 140"/>
                <a:gd name="T12" fmla="*/ 111 w 111"/>
                <a:gd name="T13" fmla="*/ 140 h 140"/>
                <a:gd name="T14" fmla="*/ 91 w 111"/>
                <a:gd name="T15" fmla="*/ 140 h 140"/>
                <a:gd name="T16" fmla="*/ 91 w 111"/>
                <a:gd name="T17" fmla="*/ 79 h 140"/>
                <a:gd name="T18" fmla="*/ 19 w 111"/>
                <a:gd name="T19" fmla="*/ 79 h 140"/>
                <a:gd name="T20" fmla="*/ 19 w 111"/>
                <a:gd name="T21" fmla="*/ 140 h 140"/>
                <a:gd name="T22" fmla="*/ 0 w 111"/>
                <a:gd name="T23" fmla="*/ 140 h 140"/>
                <a:gd name="T24" fmla="*/ 0 w 111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lnTo>
                    <a:pt x="19" y="0"/>
                  </a:lnTo>
                  <a:lnTo>
                    <a:pt x="19" y="62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11" y="140"/>
                  </a:lnTo>
                  <a:lnTo>
                    <a:pt x="91" y="140"/>
                  </a:lnTo>
                  <a:lnTo>
                    <a:pt x="91" y="79"/>
                  </a:lnTo>
                  <a:lnTo>
                    <a:pt x="19" y="79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-1401" y="870"/>
              <a:ext cx="84" cy="140"/>
            </a:xfrm>
            <a:custGeom>
              <a:avLst/>
              <a:gdLst>
                <a:gd name="T0" fmla="*/ 0 w 84"/>
                <a:gd name="T1" fmla="*/ 0 h 140"/>
                <a:gd name="T2" fmla="*/ 81 w 84"/>
                <a:gd name="T3" fmla="*/ 0 h 140"/>
                <a:gd name="T4" fmla="*/ 81 w 84"/>
                <a:gd name="T5" fmla="*/ 18 h 140"/>
                <a:gd name="T6" fmla="*/ 20 w 84"/>
                <a:gd name="T7" fmla="*/ 18 h 140"/>
                <a:gd name="T8" fmla="*/ 20 w 84"/>
                <a:gd name="T9" fmla="*/ 61 h 140"/>
                <a:gd name="T10" fmla="*/ 70 w 84"/>
                <a:gd name="T11" fmla="*/ 61 h 140"/>
                <a:gd name="T12" fmla="*/ 70 w 84"/>
                <a:gd name="T13" fmla="*/ 78 h 140"/>
                <a:gd name="T14" fmla="*/ 20 w 84"/>
                <a:gd name="T15" fmla="*/ 78 h 140"/>
                <a:gd name="T16" fmla="*/ 20 w 84"/>
                <a:gd name="T17" fmla="*/ 123 h 140"/>
                <a:gd name="T18" fmla="*/ 84 w 84"/>
                <a:gd name="T19" fmla="*/ 123 h 140"/>
                <a:gd name="T20" fmla="*/ 84 w 84"/>
                <a:gd name="T21" fmla="*/ 140 h 140"/>
                <a:gd name="T22" fmla="*/ 0 w 84"/>
                <a:gd name="T23" fmla="*/ 140 h 140"/>
                <a:gd name="T24" fmla="*/ 0 w 84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0">
                  <a:moveTo>
                    <a:pt x="0" y="0"/>
                  </a:moveTo>
                  <a:lnTo>
                    <a:pt x="81" y="0"/>
                  </a:lnTo>
                  <a:lnTo>
                    <a:pt x="81" y="18"/>
                  </a:lnTo>
                  <a:lnTo>
                    <a:pt x="20" y="18"/>
                  </a:lnTo>
                  <a:lnTo>
                    <a:pt x="20" y="61"/>
                  </a:lnTo>
                  <a:lnTo>
                    <a:pt x="70" y="61"/>
                  </a:lnTo>
                  <a:lnTo>
                    <a:pt x="70" y="78"/>
                  </a:lnTo>
                  <a:lnTo>
                    <a:pt x="20" y="78"/>
                  </a:lnTo>
                  <a:lnTo>
                    <a:pt x="20" y="123"/>
                  </a:lnTo>
                  <a:lnTo>
                    <a:pt x="84" y="123"/>
                  </a:lnTo>
                  <a:lnTo>
                    <a:pt x="8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95" name="Freeform 29"/>
            <p:cNvSpPr>
              <a:spLocks noEditPoints="1"/>
            </p:cNvSpPr>
            <p:nvPr/>
          </p:nvSpPr>
          <p:spPr bwMode="auto">
            <a:xfrm>
              <a:off x="-1648" y="1042"/>
              <a:ext cx="100" cy="139"/>
            </a:xfrm>
            <a:custGeom>
              <a:avLst/>
              <a:gdLst>
                <a:gd name="T0" fmla="*/ 0 w 211"/>
                <a:gd name="T1" fmla="*/ 0 h 293"/>
                <a:gd name="T2" fmla="*/ 89 w 211"/>
                <a:gd name="T3" fmla="*/ 0 h 293"/>
                <a:gd name="T4" fmla="*/ 143 w 211"/>
                <a:gd name="T5" fmla="*/ 7 h 293"/>
                <a:gd name="T6" fmla="*/ 193 w 211"/>
                <a:gd name="T7" fmla="*/ 86 h 293"/>
                <a:gd name="T8" fmla="*/ 140 w 211"/>
                <a:gd name="T9" fmla="*/ 165 h 293"/>
                <a:gd name="T10" fmla="*/ 140 w 211"/>
                <a:gd name="T11" fmla="*/ 166 h 293"/>
                <a:gd name="T12" fmla="*/ 149 w 211"/>
                <a:gd name="T13" fmla="*/ 180 h 293"/>
                <a:gd name="T14" fmla="*/ 211 w 211"/>
                <a:gd name="T15" fmla="*/ 293 h 293"/>
                <a:gd name="T16" fmla="*/ 165 w 211"/>
                <a:gd name="T17" fmla="*/ 293 h 293"/>
                <a:gd name="T18" fmla="*/ 103 w 211"/>
                <a:gd name="T19" fmla="*/ 177 h 293"/>
                <a:gd name="T20" fmla="*/ 41 w 211"/>
                <a:gd name="T21" fmla="*/ 177 h 293"/>
                <a:gd name="T22" fmla="*/ 41 w 211"/>
                <a:gd name="T23" fmla="*/ 293 h 293"/>
                <a:gd name="T24" fmla="*/ 0 w 211"/>
                <a:gd name="T25" fmla="*/ 293 h 293"/>
                <a:gd name="T26" fmla="*/ 0 w 211"/>
                <a:gd name="T27" fmla="*/ 0 h 293"/>
                <a:gd name="T28" fmla="*/ 99 w 211"/>
                <a:gd name="T29" fmla="*/ 141 h 293"/>
                <a:gd name="T30" fmla="*/ 151 w 211"/>
                <a:gd name="T31" fmla="*/ 88 h 293"/>
                <a:gd name="T32" fmla="*/ 128 w 211"/>
                <a:gd name="T33" fmla="*/ 42 h 293"/>
                <a:gd name="T34" fmla="*/ 88 w 211"/>
                <a:gd name="T35" fmla="*/ 36 h 293"/>
                <a:gd name="T36" fmla="*/ 41 w 211"/>
                <a:gd name="T37" fmla="*/ 36 h 293"/>
                <a:gd name="T38" fmla="*/ 41 w 211"/>
                <a:gd name="T39" fmla="*/ 141 h 293"/>
                <a:gd name="T40" fmla="*/ 99 w 211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293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0"/>
                    <a:pt x="132" y="2"/>
                    <a:pt x="143" y="7"/>
                  </a:cubicBezTo>
                  <a:cubicBezTo>
                    <a:pt x="173" y="18"/>
                    <a:pt x="193" y="47"/>
                    <a:pt x="193" y="86"/>
                  </a:cubicBezTo>
                  <a:cubicBezTo>
                    <a:pt x="193" y="123"/>
                    <a:pt x="172" y="15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3" y="170"/>
                    <a:pt x="149" y="180"/>
                  </a:cubicBezTo>
                  <a:cubicBezTo>
                    <a:pt x="211" y="293"/>
                    <a:pt x="211" y="293"/>
                    <a:pt x="211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99" y="141"/>
                  </a:moveTo>
                  <a:cubicBezTo>
                    <a:pt x="131" y="141"/>
                    <a:pt x="151" y="121"/>
                    <a:pt x="151" y="88"/>
                  </a:cubicBezTo>
                  <a:cubicBezTo>
                    <a:pt x="151" y="66"/>
                    <a:pt x="143" y="51"/>
                    <a:pt x="128" y="42"/>
                  </a:cubicBezTo>
                  <a:cubicBezTo>
                    <a:pt x="120" y="38"/>
                    <a:pt x="110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-1531" y="1042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-1436" y="1039"/>
              <a:ext cx="89" cy="144"/>
            </a:xfrm>
            <a:custGeom>
              <a:avLst/>
              <a:gdLst>
                <a:gd name="T0" fmla="*/ 23 w 189"/>
                <a:gd name="T1" fmla="*/ 234 h 303"/>
                <a:gd name="T2" fmla="*/ 97 w 189"/>
                <a:gd name="T3" fmla="*/ 265 h 303"/>
                <a:gd name="T4" fmla="*/ 148 w 189"/>
                <a:gd name="T5" fmla="*/ 222 h 303"/>
                <a:gd name="T6" fmla="*/ 6 w 189"/>
                <a:gd name="T7" fmla="*/ 82 h 303"/>
                <a:gd name="T8" fmla="*/ 100 w 189"/>
                <a:gd name="T9" fmla="*/ 0 h 303"/>
                <a:gd name="T10" fmla="*/ 183 w 189"/>
                <a:gd name="T11" fmla="*/ 29 h 303"/>
                <a:gd name="T12" fmla="*/ 165 w 189"/>
                <a:gd name="T13" fmla="*/ 64 h 303"/>
                <a:gd name="T14" fmla="*/ 100 w 189"/>
                <a:gd name="T15" fmla="*/ 38 h 303"/>
                <a:gd name="T16" fmla="*/ 48 w 189"/>
                <a:gd name="T17" fmla="*/ 81 h 303"/>
                <a:gd name="T18" fmla="*/ 189 w 189"/>
                <a:gd name="T19" fmla="*/ 221 h 303"/>
                <a:gd name="T20" fmla="*/ 96 w 189"/>
                <a:gd name="T21" fmla="*/ 303 h 303"/>
                <a:gd name="T22" fmla="*/ 0 w 189"/>
                <a:gd name="T23" fmla="*/ 265 h 303"/>
                <a:gd name="T24" fmla="*/ 23 w 189"/>
                <a:gd name="T25" fmla="*/ 23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03">
                  <a:moveTo>
                    <a:pt x="23" y="234"/>
                  </a:moveTo>
                  <a:cubicBezTo>
                    <a:pt x="23" y="234"/>
                    <a:pt x="54" y="265"/>
                    <a:pt x="97" y="265"/>
                  </a:cubicBezTo>
                  <a:cubicBezTo>
                    <a:pt x="124" y="265"/>
                    <a:pt x="148" y="250"/>
                    <a:pt x="148" y="222"/>
                  </a:cubicBezTo>
                  <a:cubicBezTo>
                    <a:pt x="148" y="158"/>
                    <a:pt x="6" y="172"/>
                    <a:pt x="6" y="82"/>
                  </a:cubicBezTo>
                  <a:cubicBezTo>
                    <a:pt x="6" y="36"/>
                    <a:pt x="45" y="0"/>
                    <a:pt x="100" y="0"/>
                  </a:cubicBezTo>
                  <a:cubicBezTo>
                    <a:pt x="155" y="0"/>
                    <a:pt x="183" y="29"/>
                    <a:pt x="183" y="2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38" y="38"/>
                    <a:pt x="100" y="38"/>
                  </a:cubicBezTo>
                  <a:cubicBezTo>
                    <a:pt x="69" y="38"/>
                    <a:pt x="48" y="58"/>
                    <a:pt x="48" y="81"/>
                  </a:cubicBezTo>
                  <a:cubicBezTo>
                    <a:pt x="48" y="142"/>
                    <a:pt x="189" y="126"/>
                    <a:pt x="189" y="221"/>
                  </a:cubicBezTo>
                  <a:cubicBezTo>
                    <a:pt x="189" y="266"/>
                    <a:pt x="154" y="303"/>
                    <a:pt x="96" y="303"/>
                  </a:cubicBezTo>
                  <a:cubicBezTo>
                    <a:pt x="34" y="303"/>
                    <a:pt x="0" y="265"/>
                    <a:pt x="0" y="265"/>
                  </a:cubicBezTo>
                  <a:lnTo>
                    <a:pt x="2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98" name="Freeform 32"/>
            <p:cNvSpPr>
              <a:spLocks noEditPoints="1"/>
            </p:cNvSpPr>
            <p:nvPr/>
          </p:nvSpPr>
          <p:spPr bwMode="auto">
            <a:xfrm>
              <a:off x="-1336" y="1039"/>
              <a:ext cx="142" cy="144"/>
            </a:xfrm>
            <a:custGeom>
              <a:avLst/>
              <a:gdLst>
                <a:gd name="T0" fmla="*/ 150 w 299"/>
                <a:gd name="T1" fmla="*/ 0 h 303"/>
                <a:gd name="T2" fmla="*/ 299 w 299"/>
                <a:gd name="T3" fmla="*/ 150 h 303"/>
                <a:gd name="T4" fmla="*/ 150 w 299"/>
                <a:gd name="T5" fmla="*/ 303 h 303"/>
                <a:gd name="T6" fmla="*/ 0 w 299"/>
                <a:gd name="T7" fmla="*/ 150 h 303"/>
                <a:gd name="T8" fmla="*/ 150 w 299"/>
                <a:gd name="T9" fmla="*/ 0 h 303"/>
                <a:gd name="T10" fmla="*/ 150 w 299"/>
                <a:gd name="T11" fmla="*/ 266 h 303"/>
                <a:gd name="T12" fmla="*/ 257 w 299"/>
                <a:gd name="T13" fmla="*/ 150 h 303"/>
                <a:gd name="T14" fmla="*/ 150 w 299"/>
                <a:gd name="T15" fmla="*/ 37 h 303"/>
                <a:gd name="T16" fmla="*/ 42 w 299"/>
                <a:gd name="T17" fmla="*/ 150 h 303"/>
                <a:gd name="T18" fmla="*/ 150 w 299"/>
                <a:gd name="T19" fmla="*/ 2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03">
                  <a:moveTo>
                    <a:pt x="150" y="0"/>
                  </a:moveTo>
                  <a:cubicBezTo>
                    <a:pt x="234" y="0"/>
                    <a:pt x="299" y="65"/>
                    <a:pt x="299" y="150"/>
                  </a:cubicBezTo>
                  <a:cubicBezTo>
                    <a:pt x="299" y="236"/>
                    <a:pt x="234" y="303"/>
                    <a:pt x="150" y="303"/>
                  </a:cubicBezTo>
                  <a:cubicBezTo>
                    <a:pt x="65" y="303"/>
                    <a:pt x="0" y="236"/>
                    <a:pt x="0" y="150"/>
                  </a:cubicBezTo>
                  <a:cubicBezTo>
                    <a:pt x="0" y="65"/>
                    <a:pt x="65" y="0"/>
                    <a:pt x="150" y="0"/>
                  </a:cubicBezTo>
                  <a:close/>
                  <a:moveTo>
                    <a:pt x="150" y="266"/>
                  </a:moveTo>
                  <a:cubicBezTo>
                    <a:pt x="209" y="266"/>
                    <a:pt x="257" y="216"/>
                    <a:pt x="257" y="150"/>
                  </a:cubicBezTo>
                  <a:cubicBezTo>
                    <a:pt x="257" y="86"/>
                    <a:pt x="209" y="37"/>
                    <a:pt x="150" y="37"/>
                  </a:cubicBezTo>
                  <a:cubicBezTo>
                    <a:pt x="90" y="37"/>
                    <a:pt x="42" y="86"/>
                    <a:pt x="42" y="150"/>
                  </a:cubicBezTo>
                  <a:cubicBezTo>
                    <a:pt x="42" y="216"/>
                    <a:pt x="90" y="266"/>
                    <a:pt x="15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-1175" y="1042"/>
              <a:ext cx="109" cy="141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90 h 298"/>
                <a:gd name="T6" fmla="*/ 114 w 230"/>
                <a:gd name="T7" fmla="*/ 261 h 298"/>
                <a:gd name="T8" fmla="*/ 189 w 230"/>
                <a:gd name="T9" fmla="*/ 189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90 h 298"/>
                <a:gd name="T16" fmla="*/ 115 w 230"/>
                <a:gd name="T17" fmla="*/ 298 h 298"/>
                <a:gd name="T18" fmla="*/ 0 w 230"/>
                <a:gd name="T19" fmla="*/ 190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234"/>
                    <a:pt x="70" y="261"/>
                    <a:pt x="114" y="261"/>
                  </a:cubicBezTo>
                  <a:cubicBezTo>
                    <a:pt x="159" y="261"/>
                    <a:pt x="189" y="234"/>
                    <a:pt x="189" y="18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255"/>
                    <a:pt x="183" y="298"/>
                    <a:pt x="115" y="298"/>
                  </a:cubicBezTo>
                  <a:cubicBezTo>
                    <a:pt x="46" y="298"/>
                    <a:pt x="0" y="255"/>
                    <a:pt x="0" y="1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100" name="Freeform 34"/>
            <p:cNvSpPr>
              <a:spLocks noEditPoints="1"/>
            </p:cNvSpPr>
            <p:nvPr/>
          </p:nvSpPr>
          <p:spPr bwMode="auto">
            <a:xfrm>
              <a:off x="-1038" y="1042"/>
              <a:ext cx="101" cy="139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7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80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7 h 293"/>
                <a:gd name="T20" fmla="*/ 41 w 212"/>
                <a:gd name="T21" fmla="*/ 177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8 h 293"/>
                <a:gd name="T32" fmla="*/ 129 w 212"/>
                <a:gd name="T33" fmla="*/ 42 h 293"/>
                <a:gd name="T34" fmla="*/ 88 w 212"/>
                <a:gd name="T35" fmla="*/ 36 h 293"/>
                <a:gd name="T36" fmla="*/ 41 w 212"/>
                <a:gd name="T37" fmla="*/ 36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7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80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1"/>
                    <a:pt x="152" y="88"/>
                  </a:cubicBezTo>
                  <a:cubicBezTo>
                    <a:pt x="152" y="66"/>
                    <a:pt x="143" y="51"/>
                    <a:pt x="129" y="42"/>
                  </a:cubicBezTo>
                  <a:cubicBezTo>
                    <a:pt x="121" y="38"/>
                    <a:pt x="111" y="36"/>
                    <a:pt x="88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-929" y="1039"/>
              <a:ext cx="124" cy="144"/>
            </a:xfrm>
            <a:custGeom>
              <a:avLst/>
              <a:gdLst>
                <a:gd name="T0" fmla="*/ 149 w 263"/>
                <a:gd name="T1" fmla="*/ 0 h 303"/>
                <a:gd name="T2" fmla="*/ 255 w 263"/>
                <a:gd name="T3" fmla="*/ 39 h 303"/>
                <a:gd name="T4" fmla="*/ 235 w 263"/>
                <a:gd name="T5" fmla="*/ 69 h 303"/>
                <a:gd name="T6" fmla="*/ 151 w 263"/>
                <a:gd name="T7" fmla="*/ 37 h 303"/>
                <a:gd name="T8" fmla="*/ 43 w 263"/>
                <a:gd name="T9" fmla="*/ 150 h 303"/>
                <a:gd name="T10" fmla="*/ 151 w 263"/>
                <a:gd name="T11" fmla="*/ 266 h 303"/>
                <a:gd name="T12" fmla="*/ 241 w 263"/>
                <a:gd name="T13" fmla="*/ 227 h 303"/>
                <a:gd name="T14" fmla="*/ 263 w 263"/>
                <a:gd name="T15" fmla="*/ 257 h 303"/>
                <a:gd name="T16" fmla="*/ 150 w 263"/>
                <a:gd name="T17" fmla="*/ 303 h 303"/>
                <a:gd name="T18" fmla="*/ 0 w 263"/>
                <a:gd name="T19" fmla="*/ 150 h 303"/>
                <a:gd name="T20" fmla="*/ 149 w 263"/>
                <a:gd name="T2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03">
                  <a:moveTo>
                    <a:pt x="149" y="0"/>
                  </a:moveTo>
                  <a:cubicBezTo>
                    <a:pt x="219" y="0"/>
                    <a:pt x="255" y="39"/>
                    <a:pt x="255" y="3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01" y="37"/>
                    <a:pt x="151" y="37"/>
                  </a:cubicBezTo>
                  <a:cubicBezTo>
                    <a:pt x="85" y="37"/>
                    <a:pt x="43" y="87"/>
                    <a:pt x="43" y="150"/>
                  </a:cubicBezTo>
                  <a:cubicBezTo>
                    <a:pt x="43" y="212"/>
                    <a:pt x="86" y="266"/>
                    <a:pt x="151" y="266"/>
                  </a:cubicBezTo>
                  <a:cubicBezTo>
                    <a:pt x="206" y="266"/>
                    <a:pt x="241" y="227"/>
                    <a:pt x="241" y="22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3" y="257"/>
                    <a:pt x="223" y="303"/>
                    <a:pt x="150" y="303"/>
                  </a:cubicBezTo>
                  <a:cubicBezTo>
                    <a:pt x="62" y="303"/>
                    <a:pt x="0" y="236"/>
                    <a:pt x="0" y="150"/>
                  </a:cubicBezTo>
                  <a:cubicBezTo>
                    <a:pt x="0" y="65"/>
                    <a:pt x="64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-786" y="1042"/>
              <a:ext cx="84" cy="139"/>
            </a:xfrm>
            <a:custGeom>
              <a:avLst/>
              <a:gdLst>
                <a:gd name="T0" fmla="*/ 0 w 84"/>
                <a:gd name="T1" fmla="*/ 0 h 139"/>
                <a:gd name="T2" fmla="*/ 81 w 84"/>
                <a:gd name="T3" fmla="*/ 0 h 139"/>
                <a:gd name="T4" fmla="*/ 81 w 84"/>
                <a:gd name="T5" fmla="*/ 17 h 139"/>
                <a:gd name="T6" fmla="*/ 20 w 84"/>
                <a:gd name="T7" fmla="*/ 17 h 139"/>
                <a:gd name="T8" fmla="*/ 20 w 84"/>
                <a:gd name="T9" fmla="*/ 61 h 139"/>
                <a:gd name="T10" fmla="*/ 69 w 84"/>
                <a:gd name="T11" fmla="*/ 61 h 139"/>
                <a:gd name="T12" fmla="*/ 69 w 84"/>
                <a:gd name="T13" fmla="*/ 77 h 139"/>
                <a:gd name="T14" fmla="*/ 20 w 84"/>
                <a:gd name="T15" fmla="*/ 77 h 139"/>
                <a:gd name="T16" fmla="*/ 20 w 84"/>
                <a:gd name="T17" fmla="*/ 122 h 139"/>
                <a:gd name="T18" fmla="*/ 84 w 84"/>
                <a:gd name="T19" fmla="*/ 122 h 139"/>
                <a:gd name="T20" fmla="*/ 84 w 84"/>
                <a:gd name="T21" fmla="*/ 139 h 139"/>
                <a:gd name="T22" fmla="*/ 0 w 84"/>
                <a:gd name="T23" fmla="*/ 139 h 139"/>
                <a:gd name="T24" fmla="*/ 0 w 84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39">
                  <a:moveTo>
                    <a:pt x="0" y="0"/>
                  </a:moveTo>
                  <a:lnTo>
                    <a:pt x="81" y="0"/>
                  </a:lnTo>
                  <a:lnTo>
                    <a:pt x="81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69" y="61"/>
                  </a:lnTo>
                  <a:lnTo>
                    <a:pt x="69" y="77"/>
                  </a:lnTo>
                  <a:lnTo>
                    <a:pt x="20" y="77"/>
                  </a:lnTo>
                  <a:lnTo>
                    <a:pt x="20" y="122"/>
                  </a:lnTo>
                  <a:lnTo>
                    <a:pt x="84" y="122"/>
                  </a:lnTo>
                  <a:lnTo>
                    <a:pt x="8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103" name="Freeform 37"/>
            <p:cNvSpPr>
              <a:spLocks/>
            </p:cNvSpPr>
            <p:nvPr/>
          </p:nvSpPr>
          <p:spPr bwMode="auto">
            <a:xfrm>
              <a:off x="-1659" y="1213"/>
              <a:ext cx="128" cy="144"/>
            </a:xfrm>
            <a:custGeom>
              <a:avLst/>
              <a:gdLst>
                <a:gd name="T0" fmla="*/ 149 w 269"/>
                <a:gd name="T1" fmla="*/ 0 h 303"/>
                <a:gd name="T2" fmla="*/ 255 w 269"/>
                <a:gd name="T3" fmla="*/ 35 h 303"/>
                <a:gd name="T4" fmla="*/ 234 w 269"/>
                <a:gd name="T5" fmla="*/ 66 h 303"/>
                <a:gd name="T6" fmla="*/ 152 w 269"/>
                <a:gd name="T7" fmla="*/ 37 h 303"/>
                <a:gd name="T8" fmla="*/ 42 w 269"/>
                <a:gd name="T9" fmla="*/ 150 h 303"/>
                <a:gd name="T10" fmla="*/ 150 w 269"/>
                <a:gd name="T11" fmla="*/ 265 h 303"/>
                <a:gd name="T12" fmla="*/ 232 w 269"/>
                <a:gd name="T13" fmla="*/ 229 h 303"/>
                <a:gd name="T14" fmla="*/ 232 w 269"/>
                <a:gd name="T15" fmla="*/ 186 h 303"/>
                <a:gd name="T16" fmla="*/ 185 w 269"/>
                <a:gd name="T17" fmla="*/ 186 h 303"/>
                <a:gd name="T18" fmla="*/ 185 w 269"/>
                <a:gd name="T19" fmla="*/ 151 h 303"/>
                <a:gd name="T20" fmla="*/ 269 w 269"/>
                <a:gd name="T21" fmla="*/ 151 h 303"/>
                <a:gd name="T22" fmla="*/ 269 w 269"/>
                <a:gd name="T23" fmla="*/ 298 h 303"/>
                <a:gd name="T24" fmla="*/ 233 w 269"/>
                <a:gd name="T25" fmla="*/ 298 h 303"/>
                <a:gd name="T26" fmla="*/ 233 w 269"/>
                <a:gd name="T27" fmla="*/ 280 h 303"/>
                <a:gd name="T28" fmla="*/ 234 w 269"/>
                <a:gd name="T29" fmla="*/ 267 h 303"/>
                <a:gd name="T30" fmla="*/ 233 w 269"/>
                <a:gd name="T31" fmla="*/ 267 h 303"/>
                <a:gd name="T32" fmla="*/ 143 w 269"/>
                <a:gd name="T33" fmla="*/ 303 h 303"/>
                <a:gd name="T34" fmla="*/ 0 w 269"/>
                <a:gd name="T35" fmla="*/ 151 h 303"/>
                <a:gd name="T36" fmla="*/ 149 w 269"/>
                <a:gd name="T3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303">
                  <a:moveTo>
                    <a:pt x="149" y="0"/>
                  </a:moveTo>
                  <a:cubicBezTo>
                    <a:pt x="219" y="0"/>
                    <a:pt x="255" y="35"/>
                    <a:pt x="255" y="3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02" y="37"/>
                    <a:pt x="152" y="37"/>
                  </a:cubicBezTo>
                  <a:cubicBezTo>
                    <a:pt x="83" y="37"/>
                    <a:pt x="42" y="87"/>
                    <a:pt x="42" y="150"/>
                  </a:cubicBezTo>
                  <a:cubicBezTo>
                    <a:pt x="42" y="218"/>
                    <a:pt x="88" y="265"/>
                    <a:pt x="150" y="265"/>
                  </a:cubicBezTo>
                  <a:cubicBezTo>
                    <a:pt x="200" y="265"/>
                    <a:pt x="232" y="229"/>
                    <a:pt x="232" y="229"/>
                  </a:cubicBezTo>
                  <a:cubicBezTo>
                    <a:pt x="232" y="186"/>
                    <a:pt x="232" y="186"/>
                    <a:pt x="232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298"/>
                    <a:pt x="269" y="298"/>
                    <a:pt x="269" y="298"/>
                  </a:cubicBezTo>
                  <a:cubicBezTo>
                    <a:pt x="233" y="298"/>
                    <a:pt x="233" y="298"/>
                    <a:pt x="233" y="298"/>
                  </a:cubicBezTo>
                  <a:cubicBezTo>
                    <a:pt x="233" y="280"/>
                    <a:pt x="233" y="280"/>
                    <a:pt x="233" y="280"/>
                  </a:cubicBezTo>
                  <a:cubicBezTo>
                    <a:pt x="233" y="274"/>
                    <a:pt x="234" y="267"/>
                    <a:pt x="234" y="267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3" y="267"/>
                    <a:pt x="201" y="303"/>
                    <a:pt x="143" y="303"/>
                  </a:cubicBezTo>
                  <a:cubicBezTo>
                    <a:pt x="65" y="303"/>
                    <a:pt x="0" y="241"/>
                    <a:pt x="0" y="151"/>
                  </a:cubicBezTo>
                  <a:cubicBezTo>
                    <a:pt x="0" y="66"/>
                    <a:pt x="64" y="0"/>
                    <a:pt x="149" y="0"/>
                  </a:cubicBez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104" name="Freeform 38"/>
            <p:cNvSpPr>
              <a:spLocks noEditPoints="1"/>
            </p:cNvSpPr>
            <p:nvPr/>
          </p:nvSpPr>
          <p:spPr bwMode="auto">
            <a:xfrm>
              <a:off x="-1505" y="1215"/>
              <a:ext cx="101" cy="140"/>
            </a:xfrm>
            <a:custGeom>
              <a:avLst/>
              <a:gdLst>
                <a:gd name="T0" fmla="*/ 0 w 212"/>
                <a:gd name="T1" fmla="*/ 0 h 293"/>
                <a:gd name="T2" fmla="*/ 90 w 212"/>
                <a:gd name="T3" fmla="*/ 0 h 293"/>
                <a:gd name="T4" fmla="*/ 144 w 212"/>
                <a:gd name="T5" fmla="*/ 6 h 293"/>
                <a:gd name="T6" fmla="*/ 193 w 212"/>
                <a:gd name="T7" fmla="*/ 86 h 293"/>
                <a:gd name="T8" fmla="*/ 141 w 212"/>
                <a:gd name="T9" fmla="*/ 165 h 293"/>
                <a:gd name="T10" fmla="*/ 141 w 212"/>
                <a:gd name="T11" fmla="*/ 166 h 293"/>
                <a:gd name="T12" fmla="*/ 150 w 212"/>
                <a:gd name="T13" fmla="*/ 179 h 293"/>
                <a:gd name="T14" fmla="*/ 212 w 212"/>
                <a:gd name="T15" fmla="*/ 293 h 293"/>
                <a:gd name="T16" fmla="*/ 165 w 212"/>
                <a:gd name="T17" fmla="*/ 293 h 293"/>
                <a:gd name="T18" fmla="*/ 104 w 212"/>
                <a:gd name="T19" fmla="*/ 176 h 293"/>
                <a:gd name="T20" fmla="*/ 41 w 212"/>
                <a:gd name="T21" fmla="*/ 176 h 293"/>
                <a:gd name="T22" fmla="*/ 41 w 212"/>
                <a:gd name="T23" fmla="*/ 293 h 293"/>
                <a:gd name="T24" fmla="*/ 0 w 212"/>
                <a:gd name="T25" fmla="*/ 293 h 293"/>
                <a:gd name="T26" fmla="*/ 0 w 212"/>
                <a:gd name="T27" fmla="*/ 0 h 293"/>
                <a:gd name="T28" fmla="*/ 100 w 212"/>
                <a:gd name="T29" fmla="*/ 141 h 293"/>
                <a:gd name="T30" fmla="*/ 152 w 212"/>
                <a:gd name="T31" fmla="*/ 87 h 293"/>
                <a:gd name="T32" fmla="*/ 128 w 212"/>
                <a:gd name="T33" fmla="*/ 42 h 293"/>
                <a:gd name="T34" fmla="*/ 88 w 212"/>
                <a:gd name="T35" fmla="*/ 35 h 293"/>
                <a:gd name="T36" fmla="*/ 41 w 212"/>
                <a:gd name="T37" fmla="*/ 35 h 293"/>
                <a:gd name="T38" fmla="*/ 41 w 212"/>
                <a:gd name="T39" fmla="*/ 141 h 293"/>
                <a:gd name="T40" fmla="*/ 100 w 212"/>
                <a:gd name="T41" fmla="*/ 1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93">
                  <a:moveTo>
                    <a:pt x="0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20" y="0"/>
                    <a:pt x="133" y="2"/>
                    <a:pt x="144" y="6"/>
                  </a:cubicBezTo>
                  <a:cubicBezTo>
                    <a:pt x="174" y="18"/>
                    <a:pt x="193" y="47"/>
                    <a:pt x="193" y="86"/>
                  </a:cubicBezTo>
                  <a:cubicBezTo>
                    <a:pt x="193" y="123"/>
                    <a:pt x="173" y="155"/>
                    <a:pt x="141" y="165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1" y="166"/>
                    <a:pt x="144" y="170"/>
                    <a:pt x="150" y="179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1"/>
                  </a:moveTo>
                  <a:cubicBezTo>
                    <a:pt x="132" y="141"/>
                    <a:pt x="152" y="120"/>
                    <a:pt x="152" y="87"/>
                  </a:cubicBezTo>
                  <a:cubicBezTo>
                    <a:pt x="152" y="66"/>
                    <a:pt x="143" y="50"/>
                    <a:pt x="128" y="42"/>
                  </a:cubicBezTo>
                  <a:cubicBezTo>
                    <a:pt x="121" y="38"/>
                    <a:pt x="111" y="35"/>
                    <a:pt x="88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1"/>
                    <a:pt x="41" y="141"/>
                    <a:pt x="41" y="141"/>
                  </a:cubicBezTo>
                  <a:lnTo>
                    <a:pt x="100" y="141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105" name="Freeform 39"/>
            <p:cNvSpPr>
              <a:spLocks noEditPoints="1"/>
            </p:cNvSpPr>
            <p:nvPr/>
          </p:nvSpPr>
          <p:spPr bwMode="auto">
            <a:xfrm>
              <a:off x="-1396" y="1213"/>
              <a:ext cx="142" cy="144"/>
            </a:xfrm>
            <a:custGeom>
              <a:avLst/>
              <a:gdLst>
                <a:gd name="T0" fmla="*/ 150 w 300"/>
                <a:gd name="T1" fmla="*/ 0 h 303"/>
                <a:gd name="T2" fmla="*/ 300 w 300"/>
                <a:gd name="T3" fmla="*/ 149 h 303"/>
                <a:gd name="T4" fmla="*/ 150 w 300"/>
                <a:gd name="T5" fmla="*/ 303 h 303"/>
                <a:gd name="T6" fmla="*/ 0 w 300"/>
                <a:gd name="T7" fmla="*/ 149 h 303"/>
                <a:gd name="T8" fmla="*/ 150 w 300"/>
                <a:gd name="T9" fmla="*/ 0 h 303"/>
                <a:gd name="T10" fmla="*/ 150 w 300"/>
                <a:gd name="T11" fmla="*/ 265 h 303"/>
                <a:gd name="T12" fmla="*/ 258 w 300"/>
                <a:gd name="T13" fmla="*/ 149 h 303"/>
                <a:gd name="T14" fmla="*/ 150 w 300"/>
                <a:gd name="T15" fmla="*/ 37 h 303"/>
                <a:gd name="T16" fmla="*/ 42 w 300"/>
                <a:gd name="T17" fmla="*/ 149 h 303"/>
                <a:gd name="T18" fmla="*/ 150 w 300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3">
                  <a:moveTo>
                    <a:pt x="150" y="0"/>
                  </a:moveTo>
                  <a:cubicBezTo>
                    <a:pt x="235" y="0"/>
                    <a:pt x="300" y="65"/>
                    <a:pt x="300" y="149"/>
                  </a:cubicBezTo>
                  <a:cubicBezTo>
                    <a:pt x="300" y="236"/>
                    <a:pt x="235" y="303"/>
                    <a:pt x="150" y="303"/>
                  </a:cubicBezTo>
                  <a:cubicBezTo>
                    <a:pt x="66" y="303"/>
                    <a:pt x="0" y="236"/>
                    <a:pt x="0" y="149"/>
                  </a:cubicBezTo>
                  <a:cubicBezTo>
                    <a:pt x="0" y="65"/>
                    <a:pt x="66" y="0"/>
                    <a:pt x="150" y="0"/>
                  </a:cubicBezTo>
                  <a:close/>
                  <a:moveTo>
                    <a:pt x="150" y="265"/>
                  </a:moveTo>
                  <a:cubicBezTo>
                    <a:pt x="210" y="265"/>
                    <a:pt x="258" y="215"/>
                    <a:pt x="258" y="149"/>
                  </a:cubicBezTo>
                  <a:cubicBezTo>
                    <a:pt x="258" y="85"/>
                    <a:pt x="210" y="37"/>
                    <a:pt x="150" y="37"/>
                  </a:cubicBezTo>
                  <a:cubicBezTo>
                    <a:pt x="91" y="37"/>
                    <a:pt x="42" y="85"/>
                    <a:pt x="42" y="149"/>
                  </a:cubicBezTo>
                  <a:cubicBezTo>
                    <a:pt x="42" y="215"/>
                    <a:pt x="91" y="265"/>
                    <a:pt x="150" y="265"/>
                  </a:cubicBez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106" name="Freeform 40"/>
            <p:cNvSpPr>
              <a:spLocks/>
            </p:cNvSpPr>
            <p:nvPr/>
          </p:nvSpPr>
          <p:spPr bwMode="auto">
            <a:xfrm>
              <a:off x="-1235" y="1215"/>
              <a:ext cx="109" cy="142"/>
            </a:xfrm>
            <a:custGeom>
              <a:avLst/>
              <a:gdLst>
                <a:gd name="T0" fmla="*/ 0 w 230"/>
                <a:gd name="T1" fmla="*/ 0 h 298"/>
                <a:gd name="T2" fmla="*/ 41 w 230"/>
                <a:gd name="T3" fmla="*/ 0 h 298"/>
                <a:gd name="T4" fmla="*/ 41 w 230"/>
                <a:gd name="T5" fmla="*/ 189 h 298"/>
                <a:gd name="T6" fmla="*/ 115 w 230"/>
                <a:gd name="T7" fmla="*/ 260 h 298"/>
                <a:gd name="T8" fmla="*/ 189 w 230"/>
                <a:gd name="T9" fmla="*/ 188 h 298"/>
                <a:gd name="T10" fmla="*/ 189 w 230"/>
                <a:gd name="T11" fmla="*/ 0 h 298"/>
                <a:gd name="T12" fmla="*/ 230 w 230"/>
                <a:gd name="T13" fmla="*/ 0 h 298"/>
                <a:gd name="T14" fmla="*/ 230 w 230"/>
                <a:gd name="T15" fmla="*/ 189 h 298"/>
                <a:gd name="T16" fmla="*/ 115 w 230"/>
                <a:gd name="T17" fmla="*/ 298 h 298"/>
                <a:gd name="T18" fmla="*/ 0 w 230"/>
                <a:gd name="T19" fmla="*/ 189 h 298"/>
                <a:gd name="T20" fmla="*/ 0 w 230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98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1" y="234"/>
                    <a:pt x="70" y="260"/>
                    <a:pt x="115" y="260"/>
                  </a:cubicBezTo>
                  <a:cubicBezTo>
                    <a:pt x="160" y="260"/>
                    <a:pt x="189" y="234"/>
                    <a:pt x="189" y="18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30" y="254"/>
                    <a:pt x="183" y="298"/>
                    <a:pt x="115" y="298"/>
                  </a:cubicBezTo>
                  <a:cubicBezTo>
                    <a:pt x="47" y="298"/>
                    <a:pt x="0" y="254"/>
                    <a:pt x="0" y="1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  <p:sp>
          <p:nvSpPr>
            <p:cNvPr id="107" name="Freeform 41"/>
            <p:cNvSpPr>
              <a:spLocks noEditPoints="1"/>
            </p:cNvSpPr>
            <p:nvPr/>
          </p:nvSpPr>
          <p:spPr bwMode="auto">
            <a:xfrm>
              <a:off x="-1098" y="1215"/>
              <a:ext cx="94" cy="140"/>
            </a:xfrm>
            <a:custGeom>
              <a:avLst/>
              <a:gdLst>
                <a:gd name="T0" fmla="*/ 0 w 198"/>
                <a:gd name="T1" fmla="*/ 0 h 293"/>
                <a:gd name="T2" fmla="*/ 106 w 198"/>
                <a:gd name="T3" fmla="*/ 0 h 293"/>
                <a:gd name="T4" fmla="*/ 198 w 198"/>
                <a:gd name="T5" fmla="*/ 92 h 293"/>
                <a:gd name="T6" fmla="*/ 106 w 198"/>
                <a:gd name="T7" fmla="*/ 185 h 293"/>
                <a:gd name="T8" fmla="*/ 41 w 198"/>
                <a:gd name="T9" fmla="*/ 185 h 293"/>
                <a:gd name="T10" fmla="*/ 41 w 198"/>
                <a:gd name="T11" fmla="*/ 293 h 293"/>
                <a:gd name="T12" fmla="*/ 0 w 198"/>
                <a:gd name="T13" fmla="*/ 293 h 293"/>
                <a:gd name="T14" fmla="*/ 0 w 198"/>
                <a:gd name="T15" fmla="*/ 0 h 293"/>
                <a:gd name="T16" fmla="*/ 100 w 198"/>
                <a:gd name="T17" fmla="*/ 149 h 293"/>
                <a:gd name="T18" fmla="*/ 156 w 198"/>
                <a:gd name="T19" fmla="*/ 92 h 293"/>
                <a:gd name="T20" fmla="*/ 100 w 198"/>
                <a:gd name="T21" fmla="*/ 35 h 293"/>
                <a:gd name="T22" fmla="*/ 41 w 198"/>
                <a:gd name="T23" fmla="*/ 35 h 293"/>
                <a:gd name="T24" fmla="*/ 41 w 198"/>
                <a:gd name="T25" fmla="*/ 149 h 293"/>
                <a:gd name="T26" fmla="*/ 100 w 198"/>
                <a:gd name="T27" fmla="*/ 14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293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60" y="0"/>
                    <a:pt x="198" y="36"/>
                    <a:pt x="198" y="92"/>
                  </a:cubicBezTo>
                  <a:cubicBezTo>
                    <a:pt x="198" y="147"/>
                    <a:pt x="160" y="185"/>
                    <a:pt x="106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0"/>
                  </a:lnTo>
                  <a:close/>
                  <a:moveTo>
                    <a:pt x="100" y="149"/>
                  </a:moveTo>
                  <a:cubicBezTo>
                    <a:pt x="135" y="149"/>
                    <a:pt x="156" y="127"/>
                    <a:pt x="156" y="92"/>
                  </a:cubicBezTo>
                  <a:cubicBezTo>
                    <a:pt x="156" y="56"/>
                    <a:pt x="135" y="35"/>
                    <a:pt x="10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149"/>
                    <a:pt x="41" y="149"/>
                    <a:pt x="41" y="149"/>
                  </a:cubicBezTo>
                  <a:lnTo>
                    <a:pt x="100" y="149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77787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5" r:id="rId11"/>
    <p:sldLayoutId id="2147483671" r:id="rId12"/>
    <p:sldLayoutId id="2147483676" r:id="rId13"/>
    <p:sldLayoutId id="2147483672" r:id="rId14"/>
    <p:sldLayoutId id="2147483677" r:id="rId15"/>
    <p:sldLayoutId id="2147483678" r:id="rId16"/>
    <p:sldLayoutId id="2147483679" r:id="rId17"/>
    <p:sldLayoutId id="2147483673" r:id="rId18"/>
    <p:sldLayoutId id="2147483674" r:id="rId19"/>
    <p:sldLayoutId id="2147483680" r:id="rId20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457200" rtl="0" eaLnBrk="1" latinLnBrk="0" hangingPunct="1">
        <a:lnSpc>
          <a:spcPct val="95000"/>
        </a:lnSpc>
        <a:spcBef>
          <a:spcPct val="0"/>
        </a:spcBef>
        <a:spcAft>
          <a:spcPts val="200"/>
        </a:spcAft>
        <a:buNone/>
        <a:defRPr lang="en-US" sz="2600" kern="1200" dirty="0">
          <a:solidFill>
            <a:schemeClr val="accent1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4104" userDrawn="1">
          <p15:clr>
            <a:srgbClr val="F26B43"/>
          </p15:clr>
        </p15:guide>
        <p15:guide id="3" pos="1872" userDrawn="1">
          <p15:clr>
            <a:srgbClr val="F26B43"/>
          </p15:clr>
        </p15:guide>
        <p15:guide id="4" orient="horz" pos="168" userDrawn="1">
          <p15:clr>
            <a:srgbClr val="F26B43"/>
          </p15:clr>
        </p15:guide>
        <p15:guide id="5" pos="224" userDrawn="1">
          <p15:clr>
            <a:srgbClr val="F26B43"/>
          </p15:clr>
        </p15:guide>
        <p15:guide id="6" pos="2058" userDrawn="1">
          <p15:clr>
            <a:srgbClr val="F26B43"/>
          </p15:clr>
        </p15:guide>
        <p15:guide id="7" pos="3702" userDrawn="1">
          <p15:clr>
            <a:srgbClr val="F26B43"/>
          </p15:clr>
        </p15:guide>
        <p15:guide id="8" pos="3906" userDrawn="1">
          <p15:clr>
            <a:srgbClr val="F26B43"/>
          </p15:clr>
        </p15:guide>
        <p15:guide id="9" pos="5541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2982" userDrawn="1">
          <p15:clr>
            <a:srgbClr val="F26B43"/>
          </p15:clr>
        </p15:guide>
        <p15:guide id="12" orient="horz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Eaker@Ascension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Resource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Resource Group ©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68C922B-CEA5-4D47-87C5-81A0F828FA83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154" y="1765738"/>
            <a:ext cx="3214846" cy="4749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264467"/>
            <a:ext cx="9144000" cy="869133"/>
          </a:xfrm>
          <a:prstGeom prst="rect">
            <a:avLst/>
          </a:prstGeom>
          <a:gradFill>
            <a:gsLst>
              <a:gs pos="53000">
                <a:schemeClr val="bg2"/>
              </a:gs>
              <a:gs pos="28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300487" y="1416867"/>
            <a:ext cx="8559734" cy="51717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Five key attributes are considered when determining acceptable products or services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Resource Group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68C922B-CEA5-4D47-87C5-81A0F828FA83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17" name="Content Placeholder 29"/>
          <p:cNvSpPr txBox="1">
            <a:spLocks/>
          </p:cNvSpPr>
          <p:nvPr/>
        </p:nvSpPr>
        <p:spPr>
          <a:xfrm>
            <a:off x="516047" y="2325231"/>
            <a:ext cx="4852657" cy="3478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2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End-User Satisfaction</a:t>
            </a:r>
          </a:p>
          <a:p>
            <a:pPr lvl="0">
              <a:lnSpc>
                <a:spcPct val="2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Clinical/Safety Considerations</a:t>
            </a:r>
          </a:p>
          <a:p>
            <a:pPr lvl="0">
              <a:lnSpc>
                <a:spcPct val="2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Financial Opportunity</a:t>
            </a:r>
            <a:endParaRPr lang="en-US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>
              <a:lnSpc>
                <a:spcPct val="2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Patient Satisfaction</a:t>
            </a:r>
          </a:p>
          <a:p>
            <a:pPr lvl="0">
              <a:lnSpc>
                <a:spcPct val="2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Mission/Values/Values Alignment</a:t>
            </a:r>
          </a:p>
          <a:p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User-Directed Strategic Sourcing™: Simplification </a:t>
            </a:r>
            <a:r>
              <a:rPr lang="en-US" dirty="0" smtClean="0"/>
              <a:t>of Decision-Making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to Accelerate Change and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Resource Group ©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2B-CEA5-4D47-87C5-81A0F828FA8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66335" y="1346281"/>
            <a:ext cx="1972865" cy="4496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42534" y="4220777"/>
            <a:ext cx="1972866" cy="1377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of Collaboration</a:t>
            </a:r>
            <a:r>
              <a:rPr lang="en-US" sz="1100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Sponsors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Sponsors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Teams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Affinity Groups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20434" y="1417238"/>
            <a:ext cx="2452166" cy="2487188"/>
            <a:chOff x="7225234" y="2161012"/>
            <a:chExt cx="2452166" cy="2487188"/>
          </a:xfrm>
        </p:grpSpPr>
        <p:sp>
          <p:nvSpPr>
            <p:cNvPr id="9" name="Isosceles Triangle 8"/>
            <p:cNvSpPr>
              <a:spLocks noChangeAspect="1" noChangeArrowheads="1"/>
            </p:cNvSpPr>
            <p:nvPr/>
          </p:nvSpPr>
          <p:spPr bwMode="auto">
            <a:xfrm>
              <a:off x="7250140" y="2514600"/>
              <a:ext cx="109728" cy="109700"/>
            </a:xfrm>
            <a:prstGeom prst="triangle">
              <a:avLst/>
            </a:prstGeom>
            <a:solidFill>
              <a:srgbClr val="FFD12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225234" y="2161012"/>
              <a:ext cx="2452166" cy="2487188"/>
              <a:chOff x="7225234" y="2161012"/>
              <a:chExt cx="2452166" cy="248718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349306" y="2440025"/>
                <a:ext cx="18235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Participants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225234" y="2161012"/>
                <a:ext cx="2452166" cy="2487188"/>
                <a:chOff x="7225234" y="2113778"/>
                <a:chExt cx="2452166" cy="2487188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7225234" y="2113778"/>
                  <a:ext cx="2452166" cy="2487188"/>
                  <a:chOff x="7735835" y="3962400"/>
                  <a:chExt cx="2414319" cy="2437778"/>
                </a:xfrm>
              </p:grpSpPr>
              <p:sp>
                <p:nvSpPr>
                  <p:cNvPr id="15" name="CRO"/>
                  <p:cNvSpPr txBox="1"/>
                  <p:nvPr/>
                </p:nvSpPr>
                <p:spPr>
                  <a:xfrm>
                    <a:off x="7860450" y="4424667"/>
                    <a:ext cx="1905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kern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Chief Resource Officer</a:t>
                    </a:r>
                  </a:p>
                </p:txBody>
              </p:sp>
              <p:sp>
                <p:nvSpPr>
                  <p:cNvPr id="16" name="CRO dot"/>
                  <p:cNvSpPr/>
                  <p:nvPr/>
                </p:nvSpPr>
                <p:spPr>
                  <a:xfrm>
                    <a:off x="7784250" y="4523058"/>
                    <a:ext cx="76200" cy="76200"/>
                  </a:xfrm>
                  <a:prstGeom prst="ellipse">
                    <a:avLst/>
                  </a:prstGeom>
                  <a:solidFill>
                    <a:srgbClr val="528B37"/>
                  </a:solidFill>
                  <a:ln w="25400" cap="flat" cmpd="sng" algn="ctr">
                    <a:solidFill>
                      <a:srgbClr val="528B37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" name="Analyst Dot"/>
                  <p:cNvSpPr/>
                  <p:nvPr/>
                </p:nvSpPr>
                <p:spPr>
                  <a:xfrm>
                    <a:off x="7784250" y="4952749"/>
                    <a:ext cx="76200" cy="7620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25400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Analyst"/>
                  <p:cNvSpPr txBox="1"/>
                  <p:nvPr/>
                </p:nvSpPr>
                <p:spPr>
                  <a:xfrm>
                    <a:off x="7860450" y="4900609"/>
                    <a:ext cx="1905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kern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Analyst</a:t>
                    </a: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7784250" y="4076700"/>
                    <a:ext cx="76200" cy="76200"/>
                  </a:xfrm>
                  <a:prstGeom prst="rect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rgbClr val="7030A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7860450" y="3962400"/>
                    <a:ext cx="1905000" cy="2564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kern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System Office</a:t>
                    </a:r>
                  </a:p>
                </p:txBody>
              </p:sp>
              <p:sp>
                <p:nvSpPr>
                  <p:cNvPr id="21" name="Ops Lead"/>
                  <p:cNvSpPr txBox="1"/>
                  <p:nvPr/>
                </p:nvSpPr>
                <p:spPr>
                  <a:xfrm>
                    <a:off x="7860450" y="4676550"/>
                    <a:ext cx="1905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kern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Operations Leader</a:t>
                    </a:r>
                  </a:p>
                </p:txBody>
              </p:sp>
              <p:sp>
                <p:nvSpPr>
                  <p:cNvPr id="22" name="Implem Dot"/>
                  <p:cNvSpPr/>
                  <p:nvPr/>
                </p:nvSpPr>
                <p:spPr>
                  <a:xfrm>
                    <a:off x="7784250" y="5198026"/>
                    <a:ext cx="76200" cy="76200"/>
                  </a:xfrm>
                  <a:prstGeom prst="ellipse">
                    <a:avLst/>
                  </a:prstGeom>
                  <a:solidFill>
                    <a:srgbClr val="FFDD61"/>
                  </a:solidFill>
                  <a:ln w="25400" cap="flat" cmpd="sng" algn="ctr">
                    <a:solidFill>
                      <a:srgbClr val="FFDD6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Implementation"/>
                  <p:cNvSpPr txBox="1"/>
                  <p:nvPr/>
                </p:nvSpPr>
                <p:spPr>
                  <a:xfrm>
                    <a:off x="7860450" y="5087532"/>
                    <a:ext cx="1905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kern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Implementation Specialist</a:t>
                    </a:r>
                  </a:p>
                </p:txBody>
              </p:sp>
              <p:sp>
                <p:nvSpPr>
                  <p:cNvPr id="24" name="crit prod dot"/>
                  <p:cNvSpPr/>
                  <p:nvPr/>
                </p:nvSpPr>
                <p:spPr>
                  <a:xfrm>
                    <a:off x="7784250" y="5463585"/>
                    <a:ext cx="76200" cy="7620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25400" cap="flat" cmpd="sng" algn="ctr">
                    <a:solidFill>
                      <a:srgbClr val="00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860450" y="5361317"/>
                    <a:ext cx="1905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kern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Critical Products Manager</a:t>
                    </a:r>
                  </a:p>
                </p:txBody>
              </p:sp>
              <p:sp>
                <p:nvSpPr>
                  <p:cNvPr id="26" name="cust care dot"/>
                  <p:cNvSpPr/>
                  <p:nvPr/>
                </p:nvSpPr>
                <p:spPr>
                  <a:xfrm>
                    <a:off x="7784250" y="5723291"/>
                    <a:ext cx="76200" cy="76200"/>
                  </a:xfrm>
                  <a:prstGeom prst="ellipse">
                    <a:avLst/>
                  </a:prstGeom>
                  <a:solidFill>
                    <a:srgbClr val="33CCFF"/>
                  </a:solidFill>
                  <a:ln w="25400" cap="flat" cmpd="sng" algn="ctr">
                    <a:solidFill>
                      <a:srgbClr val="33CC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Cust Care"/>
                  <p:cNvSpPr txBox="1"/>
                  <p:nvPr/>
                </p:nvSpPr>
                <p:spPr>
                  <a:xfrm>
                    <a:off x="7864154" y="5623976"/>
                    <a:ext cx="2286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kern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Customer Care Person</a:t>
                    </a:r>
                  </a:p>
                </p:txBody>
              </p:sp>
              <p:sp>
                <p:nvSpPr>
                  <p:cNvPr id="28" name="Data dot"/>
                  <p:cNvSpPr/>
                  <p:nvPr/>
                </p:nvSpPr>
                <p:spPr>
                  <a:xfrm>
                    <a:off x="7784250" y="5983640"/>
                    <a:ext cx="76200" cy="76200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5400" cap="flat" cmpd="sng" algn="ctr">
                    <a:solidFill>
                      <a:srgbClr val="FF6699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7860450" y="5890498"/>
                    <a:ext cx="1905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kern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Data Steward</a:t>
                    </a:r>
                  </a:p>
                </p:txBody>
              </p:sp>
              <p:sp>
                <p:nvSpPr>
                  <p:cNvPr id="30" name="Oval 39"/>
                  <p:cNvSpPr>
                    <a:spLocks noChangeArrowheads="1"/>
                  </p:cNvSpPr>
                  <p:nvPr/>
                </p:nvSpPr>
                <p:spPr bwMode="auto">
                  <a:xfrm rot="20311634">
                    <a:off x="7735835" y="6185438"/>
                    <a:ext cx="187115" cy="187280"/>
                  </a:xfrm>
                  <a:prstGeom prst="ellipse">
                    <a:avLst/>
                  </a:prstGeom>
                  <a:solidFill>
                    <a:srgbClr val="66CCFF">
                      <a:alpha val="14000"/>
                    </a:srgbClr>
                  </a:solidFill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kern="0" dirty="0">
                      <a:solidFill>
                        <a:srgbClr val="000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860450" y="6143765"/>
                    <a:ext cx="1905000" cy="2564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kern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Area Leadership</a:t>
                    </a:r>
                  </a:p>
                </p:txBody>
              </p:sp>
            </p:grpSp>
            <p:sp>
              <p:nvSpPr>
                <p:cNvPr id="14" name="Oval 13"/>
                <p:cNvSpPr/>
                <p:nvPr/>
              </p:nvSpPr>
              <p:spPr>
                <a:xfrm>
                  <a:off x="7274408" y="2895600"/>
                  <a:ext cx="76200" cy="76200"/>
                </a:xfrm>
                <a:prstGeom prst="ellipse">
                  <a:avLst/>
                </a:prstGeom>
                <a:solidFill>
                  <a:srgbClr val="254298"/>
                </a:solidFill>
                <a:ln w="254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srgbClr val="FFFFFF"/>
                    </a:solidFill>
                    <a:cs typeface="Arial"/>
                  </a:endParaRPr>
                </a:p>
              </p:txBody>
            </p:sp>
          </p:grpSp>
        </p:grpSp>
      </p:grpSp>
      <p:sp>
        <p:nvSpPr>
          <p:cNvPr id="32" name="Rectangle 31"/>
          <p:cNvSpPr/>
          <p:nvPr/>
        </p:nvSpPr>
        <p:spPr>
          <a:xfrm>
            <a:off x="348557" y="953088"/>
            <a:ext cx="5991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Resource Group integrates locally while connecting nationally through seven Communities of Expertise and four Communities of Collaboration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1000" y="1921618"/>
            <a:ext cx="6400800" cy="4213225"/>
            <a:chOff x="381000" y="1921618"/>
            <a:chExt cx="6400800" cy="4213225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21618"/>
              <a:ext cx="6400800" cy="421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Circle 1"/>
            <p:cNvSpPr>
              <a:spLocks noChangeArrowheads="1"/>
            </p:cNvSpPr>
            <p:nvPr/>
          </p:nvSpPr>
          <p:spPr bwMode="auto">
            <a:xfrm rot="21282648">
              <a:off x="680754" y="2033345"/>
              <a:ext cx="1179097" cy="1034013"/>
            </a:xfrm>
            <a:prstGeom prst="ellipse">
              <a:avLst/>
            </a:prstGeom>
            <a:solidFill>
              <a:srgbClr val="66CCFF">
                <a:alpha val="14000"/>
              </a:srgbClr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00080"/>
                </a:solidFill>
                <a:latin typeface="Arial"/>
              </a:endParaRPr>
            </a:p>
          </p:txBody>
        </p:sp>
        <p:sp>
          <p:nvSpPr>
            <p:cNvPr id="37" name="Circle 3"/>
            <p:cNvSpPr>
              <a:spLocks noChangeArrowheads="1"/>
            </p:cNvSpPr>
            <p:nvPr/>
          </p:nvSpPr>
          <p:spPr bwMode="auto">
            <a:xfrm rot="20311634">
              <a:off x="3901765" y="2611521"/>
              <a:ext cx="754255" cy="1060710"/>
            </a:xfrm>
            <a:prstGeom prst="ellipse">
              <a:avLst/>
            </a:prstGeom>
            <a:solidFill>
              <a:srgbClr val="66CCFF">
                <a:alpha val="14000"/>
              </a:srgbClr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00080"/>
                </a:solidFill>
                <a:latin typeface="Arial"/>
              </a:endParaRPr>
            </a:p>
          </p:txBody>
        </p:sp>
        <p:sp>
          <p:nvSpPr>
            <p:cNvPr id="38" name="Circle 3"/>
            <p:cNvSpPr>
              <a:spLocks noChangeArrowheads="1"/>
            </p:cNvSpPr>
            <p:nvPr/>
          </p:nvSpPr>
          <p:spPr bwMode="auto">
            <a:xfrm rot="20311634">
              <a:off x="4128421" y="3544752"/>
              <a:ext cx="1103845" cy="1076847"/>
            </a:xfrm>
            <a:prstGeom prst="ellipse">
              <a:avLst/>
            </a:prstGeom>
            <a:solidFill>
              <a:srgbClr val="66CCFF">
                <a:alpha val="14000"/>
              </a:srgbClr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00080"/>
                </a:solidFill>
                <a:latin typeface="Arial"/>
              </a:endParaRPr>
            </a:p>
          </p:txBody>
        </p:sp>
        <p:sp>
          <p:nvSpPr>
            <p:cNvPr id="39" name="Circle 2"/>
            <p:cNvSpPr>
              <a:spLocks noChangeArrowheads="1"/>
            </p:cNvSpPr>
            <p:nvPr/>
          </p:nvSpPr>
          <p:spPr bwMode="auto">
            <a:xfrm rot="5400000">
              <a:off x="4639229" y="4257883"/>
              <a:ext cx="1134792" cy="1763028"/>
            </a:xfrm>
            <a:prstGeom prst="ellipse">
              <a:avLst/>
            </a:prstGeom>
            <a:solidFill>
              <a:srgbClr val="66CCFF">
                <a:alpha val="13725"/>
              </a:srgbClr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00080"/>
                </a:solidFill>
                <a:latin typeface="Arial"/>
              </a:endParaRPr>
            </a:p>
          </p:txBody>
        </p:sp>
        <p:sp>
          <p:nvSpPr>
            <p:cNvPr id="40" name="Circle 3"/>
            <p:cNvSpPr>
              <a:spLocks noChangeArrowheads="1"/>
            </p:cNvSpPr>
            <p:nvPr/>
          </p:nvSpPr>
          <p:spPr bwMode="auto">
            <a:xfrm rot="20311634">
              <a:off x="4630030" y="2583701"/>
              <a:ext cx="653555" cy="855298"/>
            </a:xfrm>
            <a:prstGeom prst="ellipse">
              <a:avLst/>
            </a:prstGeom>
            <a:solidFill>
              <a:srgbClr val="66CCFF">
                <a:alpha val="14000"/>
              </a:srgbClr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00080"/>
                </a:solidFill>
                <a:latin typeface="Arial"/>
              </a:endParaRPr>
            </a:p>
          </p:txBody>
        </p:sp>
      </p:grpSp>
      <p:sp>
        <p:nvSpPr>
          <p:cNvPr id="41" name="Circle 2"/>
          <p:cNvSpPr>
            <a:spLocks noChangeArrowheads="1"/>
          </p:cNvSpPr>
          <p:nvPr/>
        </p:nvSpPr>
        <p:spPr bwMode="auto">
          <a:xfrm rot="3925135">
            <a:off x="2336652" y="3836572"/>
            <a:ext cx="1939451" cy="2072193"/>
          </a:xfrm>
          <a:prstGeom prst="ellipse">
            <a:avLst/>
          </a:prstGeom>
          <a:solidFill>
            <a:srgbClr val="66CCFF">
              <a:alpha val="1372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US" kern="0" dirty="0">
              <a:solidFill>
                <a:srgbClr val="000080"/>
              </a:solidFill>
              <a:latin typeface="Arial"/>
            </a:endParaRPr>
          </a:p>
        </p:txBody>
      </p:sp>
      <p:sp>
        <p:nvSpPr>
          <p:cNvPr id="42" name="Circle 3"/>
          <p:cNvSpPr>
            <a:spLocks noChangeArrowheads="1"/>
          </p:cNvSpPr>
          <p:nvPr/>
        </p:nvSpPr>
        <p:spPr bwMode="auto">
          <a:xfrm rot="20311634">
            <a:off x="5411094" y="2702870"/>
            <a:ext cx="1103845" cy="1007309"/>
          </a:xfrm>
          <a:prstGeom prst="ellipse">
            <a:avLst/>
          </a:prstGeom>
          <a:solidFill>
            <a:srgbClr val="66CCFF">
              <a:alpha val="14000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US" kern="0" dirty="0">
              <a:solidFill>
                <a:srgbClr val="000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8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Investment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Resource Group ©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2B-CEA5-4D47-87C5-81A0F828FA8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9305" y="5936170"/>
            <a:ext cx="4655600" cy="453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50486" y="1915731"/>
            <a:ext cx="1554480" cy="44775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rIns="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cs typeface="Arial" panose="020B0604020202020204" pitchFamily="34" charset="0"/>
            </a:endParaRPr>
          </a:p>
          <a:p>
            <a:endParaRPr lang="en-US" sz="950" dirty="0" smtClean="0"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Accenture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American General Finance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applEcon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CapGemini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Capital One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Cass Information Systems, Inc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Cassidy Turley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Chase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Crothall Services Group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Cope Health Solutions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Cox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Deloitte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Edward Jones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Enterprise Bank and Trust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Ernst &amp; Young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Federal Reserve Bank 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Financial Resource Group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First National Bank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Humana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Integra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KPMG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MetLife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Premier Client 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Group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NCR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PwC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Veterans United Home Loans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Wells 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Fargo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9554" y="1972050"/>
            <a:ext cx="1554480" cy="44261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lIns="0" rIns="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Amerinet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APL Logistics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Cummins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Crothall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Services Group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Dell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FedEx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HPG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Landstar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MD Logistics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MedAssets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Novation/VHA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OHL Logistics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Premier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ROi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Ryder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Schneider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Tennessee Valley Authority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UPS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Union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Pacific Railroad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United States Air Force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United States Army</a:t>
            </a:r>
          </a:p>
          <a:p>
            <a:endParaRPr 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1922241"/>
            <a:ext cx="1554480" cy="446722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rIns="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Adventist Health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Alexian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Brothers Health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System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Ascension Health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Aurora Health Care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BJC Healthcare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Chan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Healthcare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Cleveland Clinic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Genesys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Health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Iasis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Healthcare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Infirmary Health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Mayo 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Clinic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Lourdes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Mercy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Seton Healthcare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SSM Healthcare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St. John Providence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St. Joseph Hospital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St. Luke’s Hospital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St. Vincent’s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Medical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Tenant Healthcare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Texas Health Resources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Trinity Health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UHC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University of Michigan Health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Ronald Reagan Medical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Center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Via Christi Health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Yale-New Haven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7029" y="1915731"/>
            <a:ext cx="1554480" cy="447545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rIns="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American 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Red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Cross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AmerisourceBergen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Anthem Blue Cross Blue Shield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Bausch &amp; Lomb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Boston Scientific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Cardinal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Health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Cerner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Centene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Covidien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DePuy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Synthes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DeRoyal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Emed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Medical Company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Express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Scripts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Forest Pharmaceuticals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GlaxoSmithKline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Globus Medical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Johnson &amp; Johnson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McKesson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Owens &amp;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Minor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Par Pharmaceutical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Pfizer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Quorum Health Resources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Smith 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&amp; Nephew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Sonosite</a:t>
            </a:r>
            <a:endParaRPr lang="en-US" sz="800" dirty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TEI Biosciences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The Harvard Drug Group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Sanofi Aventis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22641" y="1922241"/>
            <a:ext cx="1554480" cy="447855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rIns="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AB </a:t>
            </a:r>
            <a:r>
              <a:rPr lang="en-US" sz="800" dirty="0" err="1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InBev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American Airlines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Boeing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Brown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Shoe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Chevron Phillips Chemical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Chrysler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CKE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Restaurants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Coca-Cola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ConAgra Foods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Conoco Phillips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Dollar General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Du Pont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Ford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Genesco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Georgia-Pacific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Goodwill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Honeywell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Integra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Ingersoll 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Rand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JC Penney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Johnson Level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Macy’s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Nissan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Ralcorp</a:t>
            </a:r>
            <a:endParaRPr lang="en-US" sz="800" dirty="0" smtClean="0">
              <a:solidFill>
                <a:schemeClr val="tx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Readers Digest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SC Johnson &amp; Son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Schnucks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Silgan Plastics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Thompson CAT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Walmart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Wiese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22641" y="1722120"/>
            <a:ext cx="1572768" cy="640080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/>
            <a:r>
              <a:rPr lang="en-US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Manufacturing and Retail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60123" y="1712506"/>
            <a:ext cx="1572768" cy="64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Healthcare Manufacturing and Distribution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" y="1710786"/>
            <a:ext cx="1572768" cy="640080"/>
          </a:xfrm>
          <a:prstGeom prst="roundRect">
            <a:avLst/>
          </a:prstGeom>
          <a:solidFill>
            <a:srgbClr val="61259E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/>
            <a:r>
              <a:rPr lang="en-US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Healthcare Providers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59554" y="1719550"/>
            <a:ext cx="1572768" cy="64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/>
            <a:r>
              <a:rPr lang="en-US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Group Purchasing, Supply Chain and Logistics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758781"/>
            <a:ext cx="9144000" cy="869133"/>
          </a:xfrm>
          <a:prstGeom prst="rect">
            <a:avLst/>
          </a:prstGeom>
          <a:gradFill>
            <a:gsLst>
              <a:gs pos="53000">
                <a:schemeClr val="bg2"/>
              </a:gs>
              <a:gs pos="28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550486" y="1714563"/>
            <a:ext cx="1572768" cy="640080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/>
            <a:r>
              <a:rPr lang="en-US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Consulting and Finance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158" y="839405"/>
            <a:ext cx="8338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Resource Group continues to build a diverse team with cross industry expertise </a:t>
            </a:r>
          </a:p>
        </p:txBody>
      </p:sp>
    </p:spTree>
    <p:extLst>
      <p:ext uri="{BB962C8B-B14F-4D97-AF65-F5344CB8AC3E}">
        <p14:creationId xmlns:p14="http://schemas.microsoft.com/office/powerpoint/2010/main" val="32478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041155"/>
            <a:ext cx="9144000" cy="869133"/>
          </a:xfrm>
          <a:prstGeom prst="rect">
            <a:avLst/>
          </a:prstGeom>
          <a:gradFill>
            <a:gsLst>
              <a:gs pos="53000">
                <a:schemeClr val="bg2"/>
              </a:gs>
              <a:gs pos="28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80" y="1148660"/>
            <a:ext cx="8441531" cy="77973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The Resource Group </a:t>
            </a:r>
            <a:r>
              <a:rPr lang="en-US" sz="1600" dirty="0" smtClean="0">
                <a:solidFill>
                  <a:schemeClr val="accent1"/>
                </a:solidFill>
              </a:rPr>
              <a:t>has developed a program </a:t>
            </a:r>
            <a:r>
              <a:rPr lang="en-US" sz="1600" dirty="0">
                <a:solidFill>
                  <a:schemeClr val="accent1"/>
                </a:solidFill>
              </a:rPr>
              <a:t>that will rapidly prepare associates for leadership roles through leadership development, structured training programs, professional certifications, mentoring, and experiential learning in the following areas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Resource Group ©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2B-CEA5-4D47-87C5-81A0F828FA8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02676"/>
            <a:ext cx="3282526" cy="3848906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637822"/>
            <a:ext cx="3282526" cy="36576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Lean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145822"/>
            <a:ext cx="3282526" cy="36576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Six Sigma</a:t>
            </a:r>
            <a:endParaRPr lang="en-US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653822"/>
            <a:ext cx="3282526" cy="36576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APICS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161822"/>
            <a:ext cx="3282526" cy="36576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Project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669822"/>
            <a:ext cx="3282526" cy="36576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Leadership/Mentoring</a:t>
            </a:r>
            <a:endParaRPr lang="en-US" dirty="0"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177822"/>
            <a:ext cx="3282526" cy="36576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Sales Development/Marketing</a:t>
            </a:r>
            <a:endParaRPr lang="en-US" dirty="0"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685822"/>
            <a:ext cx="3282526" cy="36576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Negotiations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74540"/>
            <a:ext cx="328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Program Areas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311" y="4600678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Nationally recognized certifications</a:t>
            </a:r>
          </a:p>
          <a:p>
            <a:pPr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Structured projects and presentations</a:t>
            </a:r>
          </a:p>
          <a:p>
            <a:pPr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Assigned mentors </a:t>
            </a:r>
          </a:p>
          <a:p>
            <a:pPr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Two – four </a:t>
            </a:r>
            <a:r>
              <a:rPr lang="en-US" sz="1600" dirty="0">
                <a:solidFill>
                  <a:schemeClr val="tx2"/>
                </a:solidFill>
              </a:rPr>
              <a:t>year career development plan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02" y="2312233"/>
            <a:ext cx="1910418" cy="21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Resource Group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2B-CEA5-4D47-87C5-81A0F828FA8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42565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John E. Eaker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2400" dirty="0"/>
              <a:t>Vice President, Chief Resource Officer — St. Vincent’s </a:t>
            </a:r>
            <a:r>
              <a:rPr lang="en-US" sz="2400" dirty="0" smtClean="0"/>
              <a:t>Health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/>
              <a:t>O: 205.930.2192 | </a:t>
            </a:r>
            <a:r>
              <a:rPr lang="en-US" sz="2000" u="sng" dirty="0">
                <a:hlinkClick r:id="rId3"/>
              </a:rPr>
              <a:t>John.Eaker@Ascension.org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6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0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07" y="276226"/>
            <a:ext cx="8455817" cy="503893"/>
          </a:xfrm>
        </p:spPr>
        <p:txBody>
          <a:bodyPr/>
          <a:lstStyle/>
          <a:p>
            <a:r>
              <a:rPr lang="en-US" sz="2900" dirty="0" smtClean="0">
                <a:latin typeface="+mj-lt"/>
              </a:rPr>
              <a:t>The Resource Group By The Numbers</a:t>
            </a:r>
            <a:endParaRPr lang="en-US" sz="29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33966" y="6500965"/>
            <a:ext cx="2594992" cy="342900"/>
          </a:xfrm>
        </p:spPr>
        <p:txBody>
          <a:bodyPr/>
          <a:lstStyle/>
          <a:p>
            <a:fld id="{868C922B-CEA5-4D47-87C5-81A0F828FA8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9" name="Picture 2" descr="http://www.me-engineers.com/img/portfolio/project-detail/Hospitals/Hospitals4_Mer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11" y="2848862"/>
            <a:ext cx="2212091" cy="20295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3942439" y="1927545"/>
            <a:ext cx="2463381" cy="245358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20527" y="3064784"/>
            <a:ext cx="2083760" cy="202957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665" y="783774"/>
            <a:ext cx="3133689" cy="3105408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3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$7.4B</a:t>
            </a:r>
          </a:p>
          <a:p>
            <a:pPr algn="ctr"/>
            <a:r>
              <a:rPr lang="en-US" sz="16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Managed </a:t>
            </a:r>
            <a:r>
              <a:rPr lang="en-US" sz="160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Non-Payroll </a:t>
            </a:r>
            <a:r>
              <a:rPr lang="en-US" sz="16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Spend</a:t>
            </a:r>
          </a:p>
        </p:txBody>
      </p:sp>
      <p:sp>
        <p:nvSpPr>
          <p:cNvPr id="23" name="Oval 22"/>
          <p:cNvSpPr/>
          <p:nvPr/>
        </p:nvSpPr>
        <p:spPr>
          <a:xfrm>
            <a:off x="225631" y="3336966"/>
            <a:ext cx="2833427" cy="2761397"/>
          </a:xfrm>
          <a:prstGeom prst="ellipse">
            <a:avLst/>
          </a:prstGeom>
          <a:solidFill>
            <a:srgbClr val="143D8D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147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  <a:r>
              <a:rPr lang="en-US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ospitals and 2000 Sites of Care </a:t>
            </a: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erved </a:t>
            </a: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cross 70M Square Feet</a:t>
            </a:r>
            <a:endParaRPr lang="en-US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65121" y="3448847"/>
            <a:ext cx="1581588" cy="1528813"/>
          </a:xfrm>
          <a:prstGeom prst="ellipse">
            <a:avLst/>
          </a:prstGeom>
          <a:solidFill>
            <a:schemeClr val="accent1">
              <a:alpha val="78824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1500+ 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Supply Chain Associates Managed</a:t>
            </a:r>
            <a:endParaRPr lang="en-US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33966" y="4817625"/>
            <a:ext cx="1620623" cy="1561808"/>
          </a:xfrm>
          <a:prstGeom prst="ellipse">
            <a:avLst/>
          </a:prstGeom>
          <a:solidFill>
            <a:srgbClr val="143D8D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744K+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SKUs¹ managed in perpetual and par </a:t>
            </a:r>
            <a:r>
              <a:rPr lang="en-US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locations</a:t>
            </a:r>
            <a:endParaRPr lang="en-US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66649" y="4381131"/>
            <a:ext cx="1455740" cy="1426456"/>
          </a:xfrm>
          <a:prstGeom prst="ellipse">
            <a:avLst/>
          </a:prstGeom>
          <a:solidFill>
            <a:srgbClr val="143D8D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632K+</a:t>
            </a: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Requisitions Processed Annually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33966" y="2444303"/>
            <a:ext cx="1573121" cy="16055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927K+  </a:t>
            </a:r>
            <a:r>
              <a:rPr lang="en-US" sz="1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POs Processed Annually</a:t>
            </a:r>
            <a:endParaRPr lang="en-US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42591"/>
            <a:ext cx="5362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¹ SKU – Stock Keeping Unit</a:t>
            </a:r>
            <a:endParaRPr lang="en-US" sz="900" dirty="0"/>
          </a:p>
        </p:txBody>
      </p:sp>
      <p:sp>
        <p:nvSpPr>
          <p:cNvPr id="16" name="Oval 15"/>
          <p:cNvSpPr/>
          <p:nvPr/>
        </p:nvSpPr>
        <p:spPr>
          <a:xfrm>
            <a:off x="2667000" y="1270656"/>
            <a:ext cx="2238966" cy="2202057"/>
          </a:xfrm>
          <a:prstGeom prst="ellipse">
            <a:avLst/>
          </a:prstGeom>
          <a:solidFill>
            <a:srgbClr val="143D8D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4M+    </a:t>
            </a:r>
            <a:r>
              <a:rPr lang="en-US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Supply Chain Labor Hours Overseen Annually</a:t>
            </a:r>
            <a:endParaRPr 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77547" y="3661312"/>
            <a:ext cx="1712838" cy="1679595"/>
          </a:xfrm>
          <a:prstGeom prst="ellipse">
            <a:avLst/>
          </a:prstGeom>
          <a:solidFill>
            <a:srgbClr val="14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1.38M+</a:t>
            </a:r>
            <a:r>
              <a:rPr lang="en-US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Annual</a:t>
            </a:r>
            <a:r>
              <a:rPr lang="en-US" sz="105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Courier Supply Stops</a:t>
            </a:r>
            <a:endParaRPr lang="en-US" sz="1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599" y="6515101"/>
            <a:ext cx="2911475" cy="342899"/>
          </a:xfrm>
        </p:spPr>
        <p:txBody>
          <a:bodyPr/>
          <a:lstStyle/>
          <a:p>
            <a:r>
              <a:rPr lang="en-US" dirty="0" smtClean="0"/>
              <a:t>The Resource Group © 2016</a:t>
            </a:r>
            <a:endParaRPr lang="en-US" dirty="0"/>
          </a:p>
        </p:txBody>
      </p:sp>
      <p:sp>
        <p:nvSpPr>
          <p:cNvPr id="18" name="Title 9"/>
          <p:cNvSpPr txBox="1">
            <a:spLocks/>
          </p:cNvSpPr>
          <p:nvPr/>
        </p:nvSpPr>
        <p:spPr>
          <a:xfrm>
            <a:off x="4267200" y="780119"/>
            <a:ext cx="8455817" cy="9810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4572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lang="en-US" sz="26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i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940" y="838200"/>
            <a:ext cx="4698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1"/>
                </a:solidFill>
              </a:rPr>
              <a:t>Through our promise to listen, innovate, and implement, we </a:t>
            </a:r>
            <a:r>
              <a:rPr lang="en-US" sz="1600" i="1" dirty="0" smtClean="0">
                <a:solidFill>
                  <a:schemeClr val="accent1"/>
                </a:solidFill>
              </a:rPr>
              <a:t>deliver solutions </a:t>
            </a:r>
            <a:r>
              <a:rPr lang="en-US" sz="1600" i="1" dirty="0">
                <a:solidFill>
                  <a:schemeClr val="accent1"/>
                </a:solidFill>
              </a:rPr>
              <a:t>that </a:t>
            </a:r>
            <a:r>
              <a:rPr lang="en-US" sz="1600" i="1" dirty="0" smtClean="0">
                <a:solidFill>
                  <a:schemeClr val="accent1"/>
                </a:solidFill>
              </a:rPr>
              <a:t>accelerate healthcare organization’s financial performance</a:t>
            </a:r>
            <a:endParaRPr lang="en-US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 Group’s Breadth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Resource Group ©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2B-CEA5-4D47-87C5-81A0F828FA8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73" y="763775"/>
            <a:ext cx="7016599" cy="51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0" y="5791200"/>
            <a:ext cx="144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Driven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Resource Group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68C922B-CEA5-4D47-87C5-81A0F828FA83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23852" y="58866"/>
            <a:ext cx="2676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1259E"/>
                </a:solidFill>
              </a:rPr>
              <a:t>$868M</a:t>
            </a:r>
            <a:endParaRPr lang="en-US" sz="3200" b="1" dirty="0">
              <a:solidFill>
                <a:srgbClr val="61259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18646"/>
            <a:ext cx="41517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00" b="1" dirty="0" smtClean="0">
                <a:solidFill>
                  <a:sysClr val="windowText" lastClr="000000"/>
                </a:solidFill>
              </a:rPr>
              <a:t>Annual Expense Reduction</a:t>
            </a:r>
            <a:endParaRPr lang="en-US" sz="23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7809" y="483573"/>
            <a:ext cx="5159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7"/>
            <a:r>
              <a:rPr lang="en-US" sz="1200" dirty="0" smtClean="0">
                <a:solidFill>
                  <a:sysClr val="windowText" lastClr="000000"/>
                </a:solidFill>
              </a:rPr>
              <a:t>$648M in Supplies and $220M in Other Non-Payroll Spend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/>
          </p:nvPr>
        </p:nvGraphicFramePr>
        <p:xfrm>
          <a:off x="240195" y="762000"/>
          <a:ext cx="866360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81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91099" y="1295400"/>
            <a:ext cx="3956223" cy="2208073"/>
          </a:xfrm>
          <a:prstGeom prst="rect">
            <a:avLst/>
          </a:prstGeom>
          <a:gradFill flip="none" rotWithShape="1">
            <a:gsLst>
              <a:gs pos="43000">
                <a:schemeClr val="accent1"/>
              </a:gs>
              <a:gs pos="77000">
                <a:schemeClr val="accent2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118349" y="3505200"/>
            <a:ext cx="7828973" cy="208744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Value Realization Equation</a:t>
            </a:r>
            <a:r>
              <a:rPr lang="en-US" dirty="0"/>
              <a:t>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5000"/>
              </a:lnSpc>
              <a:spcAft>
                <a:spcPts val="200"/>
              </a:spcAft>
            </a:pPr>
            <a:r>
              <a:rPr lang="en-US" dirty="0" smtClean="0"/>
              <a:t>The Resource Group © 2016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07200" y="5652532"/>
            <a:ext cx="2286000" cy="74826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04554" y="1301766"/>
            <a:ext cx="3915251" cy="42660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Up Arrow 2"/>
          <p:cNvSpPr/>
          <p:nvPr/>
        </p:nvSpPr>
        <p:spPr>
          <a:xfrm>
            <a:off x="11667" y="1295400"/>
            <a:ext cx="674133" cy="4229100"/>
          </a:xfrm>
          <a:prstGeom prst="upArrow">
            <a:avLst/>
          </a:prstGeom>
          <a:gradFill>
            <a:gsLst>
              <a:gs pos="40000">
                <a:schemeClr val="accent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124211" y="5638800"/>
            <a:ext cx="7791189" cy="762000"/>
          </a:xfrm>
          <a:prstGeom prst="rightArrow">
            <a:avLst/>
          </a:prstGeom>
          <a:gradFill flip="none" rotWithShape="1">
            <a:gsLst>
              <a:gs pos="28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9966" y="5853668"/>
            <a:ext cx="24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 Investment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900018" y="3090251"/>
            <a:ext cx="24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66799" y="5562600"/>
            <a:ext cx="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2183" y="742890"/>
            <a:ext cx="918041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 smtClean="0">
                <a:solidFill>
                  <a:schemeClr val="tx2"/>
                </a:solidFill>
              </a:rPr>
              <a:t>Execution </a:t>
            </a:r>
            <a:r>
              <a:rPr lang="en-US" sz="1750" b="1" dirty="0">
                <a:solidFill>
                  <a:schemeClr val="tx2"/>
                </a:solidFill>
              </a:rPr>
              <a:t>+</a:t>
            </a:r>
            <a:r>
              <a:rPr lang="en-US" sz="1750" dirty="0">
                <a:solidFill>
                  <a:schemeClr val="tx2"/>
                </a:solidFill>
              </a:rPr>
              <a:t> </a:t>
            </a:r>
            <a:r>
              <a:rPr lang="en-US" sz="1750" dirty="0" smtClean="0">
                <a:solidFill>
                  <a:schemeClr val="tx2"/>
                </a:solidFill>
              </a:rPr>
              <a:t>Discipline </a:t>
            </a:r>
            <a:r>
              <a:rPr lang="en-US" sz="1750" b="1" dirty="0" smtClean="0">
                <a:solidFill>
                  <a:schemeClr val="tx2"/>
                </a:solidFill>
              </a:rPr>
              <a:t>+</a:t>
            </a:r>
            <a:r>
              <a:rPr lang="en-US" sz="1750" dirty="0" smtClean="0">
                <a:solidFill>
                  <a:schemeClr val="tx2"/>
                </a:solidFill>
              </a:rPr>
              <a:t> Process </a:t>
            </a:r>
            <a:r>
              <a:rPr lang="en-US" sz="1750" b="1" dirty="0">
                <a:solidFill>
                  <a:schemeClr val="tx2"/>
                </a:solidFill>
              </a:rPr>
              <a:t>+</a:t>
            </a:r>
            <a:r>
              <a:rPr lang="en-US" sz="1750" dirty="0">
                <a:solidFill>
                  <a:schemeClr val="tx2"/>
                </a:solidFill>
              </a:rPr>
              <a:t> </a:t>
            </a:r>
            <a:r>
              <a:rPr lang="en-US" sz="1750" dirty="0" smtClean="0">
                <a:solidFill>
                  <a:schemeClr val="tx2"/>
                </a:solidFill>
              </a:rPr>
              <a:t>Controls </a:t>
            </a:r>
            <a:r>
              <a:rPr lang="en-US" sz="1750" b="1" dirty="0" smtClean="0">
                <a:solidFill>
                  <a:schemeClr val="tx2"/>
                </a:solidFill>
              </a:rPr>
              <a:t>+ </a:t>
            </a:r>
            <a:r>
              <a:rPr lang="en-US" sz="1750" dirty="0" smtClean="0">
                <a:solidFill>
                  <a:schemeClr val="tx2"/>
                </a:solidFill>
              </a:rPr>
              <a:t>Talent Investment </a:t>
            </a:r>
            <a:r>
              <a:rPr lang="en-US" sz="1750" b="1" dirty="0">
                <a:solidFill>
                  <a:schemeClr val="tx2"/>
                </a:solidFill>
              </a:rPr>
              <a:t>=</a:t>
            </a:r>
            <a:r>
              <a:rPr lang="en-US" sz="1750" dirty="0" smtClean="0">
                <a:solidFill>
                  <a:schemeClr val="tx2"/>
                </a:solidFill>
              </a:rPr>
              <a:t> </a:t>
            </a:r>
            <a:r>
              <a:rPr lang="en-US" sz="1950" dirty="0" smtClean="0">
                <a:solidFill>
                  <a:schemeClr val="tx2"/>
                </a:solidFill>
              </a:rPr>
              <a:t>Value Realization</a:t>
            </a:r>
            <a:endParaRPr lang="en-US" sz="195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199" y="1414779"/>
            <a:ext cx="387141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Transformation</a:t>
            </a:r>
          </a:p>
          <a:p>
            <a:pPr marL="285750" indent="-285750">
              <a:buFont typeface="Tahoma" panose="020B0604030504040204" pitchFamily="34" charset="0"/>
              <a:buChar char="◊"/>
            </a:pPr>
            <a:endParaRPr 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Tahoma" panose="020B0604030504040204" pitchFamily="34" charset="0"/>
              <a:buChar char="◊"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</a:t>
            </a:r>
          </a:p>
          <a:p>
            <a:pPr marL="742950" lvl="1" indent="-285750">
              <a:buFont typeface="Tahoma" panose="020B0604030504040204" pitchFamily="34" charset="0"/>
              <a:buChar char="◊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Chief Resource Officer</a:t>
            </a:r>
          </a:p>
          <a:p>
            <a:pPr marL="742950" lvl="1" indent="-285750">
              <a:buFont typeface="Tahoma" panose="020B0604030504040204" pitchFamily="34" charset="0"/>
              <a:buChar char="◊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Operations Director</a:t>
            </a:r>
          </a:p>
          <a:p>
            <a:pPr marL="742950" lvl="1" indent="-285750">
              <a:buFont typeface="Tahoma" panose="020B0604030504040204" pitchFamily="34" charset="0"/>
              <a:buChar char="◊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Implementation Director</a:t>
            </a:r>
          </a:p>
          <a:p>
            <a:pPr marL="742950" lvl="1" indent="-285750">
              <a:buFont typeface="Tahoma" panose="020B0604030504040204" pitchFamily="34" charset="0"/>
              <a:buChar char="◊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Critical Products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bg1"/>
              </a:solidFill>
            </a:endParaRPr>
          </a:p>
          <a:p>
            <a:pPr algn="ctr"/>
            <a:r>
              <a:rPr lang="en-US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Cost Optimization: 8% to 10% Savings</a:t>
            </a:r>
            <a:endParaRPr lang="en-US" sz="15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8348" y="3584750"/>
            <a:ext cx="394401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550" i="1" dirty="0">
                <a:solidFill>
                  <a:schemeClr val="tx2"/>
                </a:solidFill>
              </a:rPr>
              <a:t>Fragmented Process and </a:t>
            </a:r>
            <a:r>
              <a:rPr lang="en-US" sz="1550" i="1" dirty="0" smtClean="0">
                <a:solidFill>
                  <a:schemeClr val="tx2"/>
                </a:solidFill>
              </a:rPr>
              <a:t>Controls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050" i="1" dirty="0" smtClean="0">
              <a:solidFill>
                <a:schemeClr val="tx2"/>
              </a:solidFill>
            </a:endParaRPr>
          </a:p>
          <a:p>
            <a:pPr marL="285750" indent="-285750">
              <a:buFont typeface="Tahoma" panose="020B0604030504040204" pitchFamily="34" charset="0"/>
              <a:buChar char="◊"/>
            </a:pPr>
            <a:r>
              <a:rPr lang="en-US" sz="1550" dirty="0" smtClean="0">
                <a:solidFill>
                  <a:schemeClr val="tx2"/>
                </a:solidFill>
              </a:rPr>
              <a:t>Transactional </a:t>
            </a:r>
            <a:r>
              <a:rPr lang="en-US" sz="1550" dirty="0">
                <a:solidFill>
                  <a:schemeClr val="tx2"/>
                </a:solidFill>
              </a:rPr>
              <a:t>Supply Chain </a:t>
            </a:r>
            <a:r>
              <a:rPr lang="en-US" sz="1550" dirty="0" smtClean="0">
                <a:solidFill>
                  <a:schemeClr val="tx2"/>
                </a:solidFill>
              </a:rPr>
              <a:t>Roles</a:t>
            </a:r>
          </a:p>
          <a:p>
            <a:pPr marL="285750" indent="-285750" algn="ctr">
              <a:buFont typeface="Tahoma" panose="020B0604030504040204" pitchFamily="34" charset="0"/>
              <a:buChar char="◊"/>
            </a:pPr>
            <a:endParaRPr lang="en-US" sz="1550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Tahoma" panose="020B0604030504040204" pitchFamily="34" charset="0"/>
              <a:buChar char="◊"/>
            </a:pPr>
            <a:endParaRPr lang="en-US" sz="1550" dirty="0">
              <a:solidFill>
                <a:schemeClr val="tx2"/>
              </a:solidFill>
            </a:endParaRP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1550" dirty="0">
              <a:solidFill>
                <a:schemeClr val="tx2"/>
              </a:solidFill>
            </a:endParaRPr>
          </a:p>
          <a:p>
            <a:pPr algn="ctr"/>
            <a:r>
              <a:rPr lang="en-US" sz="1550" dirty="0" smtClean="0">
                <a:solidFill>
                  <a:schemeClr val="tx2"/>
                </a:solidFill>
              </a:rPr>
              <a:t>Cost Escalation</a:t>
            </a:r>
          </a:p>
          <a:p>
            <a:endParaRPr lang="en-US" sz="155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3584391"/>
            <a:ext cx="392261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550" i="1" dirty="0">
                <a:solidFill>
                  <a:schemeClr val="tx2"/>
                </a:solidFill>
              </a:rPr>
              <a:t>Fragmented Process and </a:t>
            </a:r>
            <a:r>
              <a:rPr lang="en-US" sz="1550" i="1" dirty="0" smtClean="0">
                <a:solidFill>
                  <a:schemeClr val="tx2"/>
                </a:solidFill>
              </a:rPr>
              <a:t>Controls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pPr marL="285750" indent="-285750">
              <a:buFont typeface="Tahoma" panose="020B0604030504040204" pitchFamily="34" charset="0"/>
              <a:buChar char="◊"/>
            </a:pPr>
            <a:r>
              <a:rPr lang="en-US" sz="1550" dirty="0" smtClean="0">
                <a:solidFill>
                  <a:schemeClr val="tx2"/>
                </a:solidFill>
              </a:rPr>
              <a:t>Comprehensive Roles</a:t>
            </a:r>
          </a:p>
          <a:p>
            <a:pPr marL="742950" lvl="1" indent="-285750">
              <a:buFont typeface="Tahoma" panose="020B0604030504040204" pitchFamily="34" charset="0"/>
              <a:buChar char="◊"/>
            </a:pPr>
            <a:r>
              <a:rPr lang="en-US" sz="1550" dirty="0" smtClean="0">
                <a:solidFill>
                  <a:schemeClr val="tx2"/>
                </a:solidFill>
              </a:rPr>
              <a:t>Area Chief Resource Officer</a:t>
            </a:r>
          </a:p>
          <a:p>
            <a:pPr marL="742950" lvl="1" indent="-285750">
              <a:buFont typeface="Tahoma" panose="020B0604030504040204" pitchFamily="34" charset="0"/>
              <a:buChar char="◊"/>
            </a:pPr>
            <a:r>
              <a:rPr lang="en-US" sz="1550" dirty="0">
                <a:solidFill>
                  <a:schemeClr val="tx2"/>
                </a:solidFill>
              </a:rPr>
              <a:t>Area Operations Director</a:t>
            </a:r>
          </a:p>
          <a:p>
            <a:pPr marL="742950" lvl="1" indent="-285750">
              <a:buFont typeface="Tahoma" panose="020B0604030504040204" pitchFamily="34" charset="0"/>
              <a:buChar char="◊"/>
            </a:pPr>
            <a:r>
              <a:rPr lang="en-US" sz="1550" dirty="0">
                <a:solidFill>
                  <a:schemeClr val="tx2"/>
                </a:solidFill>
              </a:rPr>
              <a:t>Area Implementation Director</a:t>
            </a:r>
          </a:p>
          <a:p>
            <a:pPr marL="742950" lvl="1" indent="-285750">
              <a:buFont typeface="Tahoma" panose="020B0604030504040204" pitchFamily="34" charset="0"/>
              <a:buChar char="◊"/>
            </a:pPr>
            <a:r>
              <a:rPr lang="en-US" sz="1550" dirty="0">
                <a:solidFill>
                  <a:schemeClr val="tx2"/>
                </a:solidFill>
              </a:rPr>
              <a:t>Area Critical Products </a:t>
            </a:r>
            <a:r>
              <a:rPr lang="en-US" sz="1550" dirty="0" smtClean="0">
                <a:solidFill>
                  <a:schemeClr val="tx2"/>
                </a:solidFill>
              </a:rPr>
              <a:t>Director</a:t>
            </a:r>
          </a:p>
          <a:p>
            <a:pPr marL="742950" lvl="1" indent="-285750">
              <a:buFont typeface="Tahoma" panose="020B0604030504040204" pitchFamily="34" charset="0"/>
              <a:buChar char="◊"/>
            </a:pPr>
            <a:endParaRPr lang="en-US" sz="600" dirty="0" smtClean="0">
              <a:solidFill>
                <a:schemeClr val="tx2"/>
              </a:solidFill>
            </a:endParaRPr>
          </a:p>
          <a:p>
            <a:pPr marL="0" lvl="1" algn="ctr"/>
            <a:r>
              <a:rPr lang="en-US" sz="1550" dirty="0">
                <a:solidFill>
                  <a:schemeClr val="tx2"/>
                </a:solidFill>
              </a:rPr>
              <a:t>Cost Escalation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6025" y="1457361"/>
            <a:ext cx="3873444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55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Business Transformation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Tahoma" panose="020B0604030504040204" pitchFamily="34" charset="0"/>
              <a:buChar char="◊"/>
            </a:pPr>
            <a:r>
              <a:rPr lang="en-US" sz="15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Transactional Supply Chain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algn="ctr"/>
            <a:r>
              <a:rPr lang="en-US" sz="1550" dirty="0" smtClean="0">
                <a:solidFill>
                  <a:schemeClr val="tx2"/>
                </a:solidFill>
              </a:rPr>
              <a:t>Cost Stabilization</a:t>
            </a:r>
          </a:p>
        </p:txBody>
      </p:sp>
      <p:cxnSp>
        <p:nvCxnSpPr>
          <p:cNvPr id="39" name="Straight Connector 38"/>
          <p:cNvCxnSpPr>
            <a:endCxn id="34" idx="2"/>
          </p:cNvCxnSpPr>
          <p:nvPr/>
        </p:nvCxnSpPr>
        <p:spPr>
          <a:xfrm>
            <a:off x="5027171" y="1295400"/>
            <a:ext cx="5665" cy="42972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66799" y="3503473"/>
            <a:ext cx="7848601" cy="1727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24211" y="3505200"/>
            <a:ext cx="7791189" cy="0"/>
          </a:xfrm>
          <a:prstGeom prst="straightConnector1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29200" y="1301766"/>
            <a:ext cx="0" cy="429088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>
            <a:off x="423312" y="1301766"/>
            <a:ext cx="674133" cy="4229100"/>
          </a:xfrm>
          <a:prstGeom prst="upArrow">
            <a:avLst/>
          </a:prstGeom>
          <a:gradFill>
            <a:gsLst>
              <a:gs pos="40000">
                <a:schemeClr val="accent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65024" y="3093617"/>
            <a:ext cx="24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159" y="5562600"/>
            <a:ext cx="160286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97445" y="1301766"/>
            <a:ext cx="7849877" cy="4290882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196440" y="3352800"/>
            <a:ext cx="101336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86200" y="3352800"/>
            <a:ext cx="101336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86200" y="5410200"/>
            <a:ext cx="101336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295400" y="5410200"/>
            <a:ext cx="101336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00650" y="5410200"/>
            <a:ext cx="101336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96200" y="5410200"/>
            <a:ext cx="109728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715756" y="3362325"/>
            <a:ext cx="1554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11496" y="3362325"/>
            <a:ext cx="1463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2B-CEA5-4D47-87C5-81A0F828FA83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64467"/>
            <a:ext cx="9144000" cy="869133"/>
          </a:xfrm>
          <a:prstGeom prst="rect">
            <a:avLst/>
          </a:prstGeom>
          <a:gradFill>
            <a:gsLst>
              <a:gs pos="53000">
                <a:schemeClr val="bg2"/>
              </a:gs>
              <a:gs pos="28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300487" y="1416867"/>
            <a:ext cx="8559734" cy="5171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The Resource Group provides value across each of the large healthcare spend categories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Resource Group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68C922B-CEA5-4D47-87C5-81A0F828FA83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17" name="Content Placeholder 29"/>
          <p:cNvSpPr txBox="1">
            <a:spLocks/>
          </p:cNvSpPr>
          <p:nvPr/>
        </p:nvSpPr>
        <p:spPr>
          <a:xfrm>
            <a:off x="516047" y="2325230"/>
            <a:ext cx="8246953" cy="42279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200000"/>
              </a:lnSpc>
              <a:buSzPct val="115000"/>
            </a:pP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Medical Surgical Supplies</a:t>
            </a:r>
          </a:p>
          <a:p>
            <a:pPr lvl="0">
              <a:lnSpc>
                <a:spcPct val="200000"/>
              </a:lnSpc>
              <a:buSzPct val="115000"/>
            </a:pP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Pharmacy Supplies</a:t>
            </a:r>
            <a:endParaRPr 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lnSpc>
                <a:spcPct val="200000"/>
              </a:lnSpc>
              <a:buSzPct val="115000"/>
            </a:pP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Information Technology Software and Hardware</a:t>
            </a:r>
          </a:p>
          <a:p>
            <a:pPr lvl="0">
              <a:lnSpc>
                <a:spcPct val="200000"/>
              </a:lnSpc>
              <a:buSzPct val="115000"/>
            </a:pP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Medical/Non-Medical Equipment – Major and Minor </a:t>
            </a:r>
          </a:p>
          <a:p>
            <a:pPr lvl="0">
              <a:lnSpc>
                <a:spcPct val="200000"/>
              </a:lnSpc>
              <a:buSzPct val="115000"/>
            </a:pP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Construction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lnSpc>
                <a:spcPct val="200000"/>
              </a:lnSpc>
              <a:buSzPct val="115000"/>
            </a:pP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Purchased Services</a:t>
            </a:r>
            <a:endParaRPr lang="en-US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Portfolio – Categories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Experience at Non-Acute Facilities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Resource Group ©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2B-CEA5-4D47-87C5-81A0F828FA8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49634"/>
              </p:ext>
            </p:extLst>
          </p:nvPr>
        </p:nvGraphicFramePr>
        <p:xfrm>
          <a:off x="1600200" y="1676400"/>
          <a:ext cx="5749327" cy="1981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749327"/>
              </a:tblGrid>
              <a:tr h="1116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Typical</a:t>
                      </a:r>
                      <a:r>
                        <a:rPr lang="en-US" sz="2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Savings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865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baseline="0" dirty="0" smtClean="0">
                          <a:effectLst/>
                        </a:rPr>
                        <a:t>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800600"/>
            <a:ext cx="8389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*Conservative estimate provided as The Resource Group has seen savings in the</a:t>
            </a:r>
          </a:p>
          <a:p>
            <a:r>
              <a:rPr lang="en-US" dirty="0" smtClean="0"/>
              <a:t>double digits and provides the most value in the physician preference category,</a:t>
            </a:r>
          </a:p>
          <a:p>
            <a:r>
              <a:rPr lang="en-US" dirty="0" smtClean="0"/>
              <a:t>which is typically a low spend category at non-acute facilities</a:t>
            </a:r>
          </a:p>
        </p:txBody>
      </p:sp>
    </p:spTree>
    <p:extLst>
      <p:ext uri="{BB962C8B-B14F-4D97-AF65-F5344CB8AC3E}">
        <p14:creationId xmlns:p14="http://schemas.microsoft.com/office/powerpoint/2010/main" val="5541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Pillars of User-Directed Strategic Sourcing™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Resource Group ©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2B-CEA5-4D47-87C5-81A0F828FA8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1041155"/>
            <a:ext cx="9144000" cy="974785"/>
          </a:xfrm>
          <a:prstGeom prst="rect">
            <a:avLst/>
          </a:prstGeom>
          <a:gradFill>
            <a:gsLst>
              <a:gs pos="53000">
                <a:schemeClr val="bg2"/>
              </a:gs>
              <a:gs pos="28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9504" y="1037211"/>
            <a:ext cx="846046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dirty="0">
                <a:solidFill>
                  <a:schemeClr val="accent1"/>
                </a:solidFill>
              </a:rPr>
              <a:t>The User-Directed Strategic Sourcing™ model reduces price and variation while improving quality through </a:t>
            </a:r>
            <a:r>
              <a:rPr lang="en-US" sz="1600" dirty="0" smtClean="0">
                <a:solidFill>
                  <a:schemeClr val="accent1"/>
                </a:solidFill>
              </a:rPr>
              <a:t>integrated change </a:t>
            </a:r>
            <a:r>
              <a:rPr lang="en-US" sz="1600" dirty="0">
                <a:solidFill>
                  <a:schemeClr val="accent1"/>
                </a:solidFill>
              </a:rPr>
              <a:t>management. This model differs from the traditional procurement models which  attempt to lower cost through category management and  limiting choice.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13" y="2322987"/>
            <a:ext cx="4690236" cy="376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0640" y="3749039"/>
            <a:ext cx="479357" cy="118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65628" y="3239230"/>
            <a:ext cx="464166" cy="490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37567" y="3749039"/>
            <a:ext cx="506295" cy="118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94978" y="3715189"/>
            <a:ext cx="506295" cy="1222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apezoid 8"/>
          <p:cNvSpPr/>
          <p:nvPr/>
        </p:nvSpPr>
        <p:spPr>
          <a:xfrm rot="10800000">
            <a:off x="3265629" y="4887098"/>
            <a:ext cx="464164" cy="204087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apezoid 17"/>
          <p:cNvSpPr/>
          <p:nvPr/>
        </p:nvSpPr>
        <p:spPr>
          <a:xfrm rot="10800000">
            <a:off x="4313587" y="4933016"/>
            <a:ext cx="473617" cy="164785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apezoid 18"/>
          <p:cNvSpPr/>
          <p:nvPr/>
        </p:nvSpPr>
        <p:spPr>
          <a:xfrm rot="10800000">
            <a:off x="5358703" y="4933016"/>
            <a:ext cx="422031" cy="153426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9696" y="3440206"/>
            <a:ext cx="420624" cy="343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301973" y="3255638"/>
            <a:ext cx="499299" cy="490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360556" y="3244064"/>
            <a:ext cx="464166" cy="490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328984" y="3543519"/>
            <a:ext cx="420624" cy="343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60556" y="3500651"/>
            <a:ext cx="450098" cy="343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4740251" y="4057155"/>
            <a:ext cx="170477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High Tower Text" panose="02040502050506030303" pitchFamily="18" charset="0"/>
              </a:rPr>
              <a:t>Communication</a:t>
            </a:r>
            <a:endParaRPr lang="en-US" sz="1600" dirty="0">
              <a:solidFill>
                <a:schemeClr val="accent1"/>
              </a:solidFill>
              <a:latin typeface="High Tower Text" panose="0204050205050603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500980" y="3978351"/>
            <a:ext cx="209714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High Tower Text" panose="02040502050506030303" pitchFamily="18" charset="0"/>
              </a:rPr>
              <a:t>Collaboration</a:t>
            </a:r>
            <a:endParaRPr lang="en-US" sz="2000" dirty="0">
              <a:solidFill>
                <a:schemeClr val="accent1"/>
              </a:solidFill>
              <a:latin typeface="High Tower Text" panose="020405020505060303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2637620" y="4057155"/>
            <a:ext cx="170477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High Tower Text" panose="02040502050506030303" pitchFamily="18" charset="0"/>
              </a:rPr>
              <a:t>Communication</a:t>
            </a:r>
            <a:endParaRPr lang="en-US" sz="1600" dirty="0">
              <a:solidFill>
                <a:schemeClr val="accent1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27647" y="276226"/>
            <a:ext cx="8455817" cy="981074"/>
          </a:xfrm>
        </p:spPr>
        <p:txBody>
          <a:bodyPr/>
          <a:lstStyle/>
          <a:p>
            <a:r>
              <a:rPr lang="en-US" dirty="0" smtClean="0"/>
              <a:t>User-Directed Strategic Sourcing™: Affinity Group and Decision Teams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idx="1"/>
          </p:nvPr>
        </p:nvSpPr>
        <p:spPr>
          <a:xfrm>
            <a:off x="317083" y="1859803"/>
            <a:ext cx="4387021" cy="4602439"/>
          </a:xfrm>
        </p:spPr>
        <p:txBody>
          <a:bodyPr/>
          <a:lstStyle/>
          <a:p>
            <a:pPr marL="0" indent="0">
              <a:buClrTx/>
              <a:buNone/>
            </a:pPr>
            <a:endParaRPr lang="en-US" sz="1000" dirty="0"/>
          </a:p>
          <a:p>
            <a:pPr fontAlgn="t">
              <a:lnSpc>
                <a:spcPct val="1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The Resource Group will facilitate the </a:t>
            </a: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process</a:t>
            </a:r>
            <a:endParaRPr 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Clinical Governing Body will support the process </a:t>
            </a:r>
          </a:p>
          <a:p>
            <a:pPr fontAlgn="t">
              <a:lnSpc>
                <a:spcPct val="1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Clinicians from all systems will </a:t>
            </a: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participate</a:t>
            </a:r>
            <a:endParaRPr 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All acceptable Suppliers will be identified for negotiation </a:t>
            </a: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purposes</a:t>
            </a:r>
            <a:endParaRPr 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The selection process will be transparent </a:t>
            </a:r>
          </a:p>
          <a:p>
            <a:pPr fontAlgn="t">
              <a:lnSpc>
                <a:spcPct val="1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Existing clinical quality initiatives will be </a:t>
            </a: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incorporated</a:t>
            </a:r>
            <a:endParaRPr 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buSzPct val="115000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The process will take advantage of existing scientific evidence if available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041155"/>
            <a:ext cx="9144000" cy="869133"/>
          </a:xfrm>
          <a:prstGeom prst="rect">
            <a:avLst/>
          </a:prstGeom>
          <a:gradFill>
            <a:gsLst>
              <a:gs pos="53000">
                <a:schemeClr val="bg2"/>
              </a:gs>
              <a:gs pos="28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Resource Group ©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922B-CEA5-4D47-87C5-81A0F828FA8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30"/>
          <p:cNvSpPr txBox="1">
            <a:spLocks/>
          </p:cNvSpPr>
          <p:nvPr/>
        </p:nvSpPr>
        <p:spPr>
          <a:xfrm>
            <a:off x="317083" y="1168468"/>
            <a:ext cx="8441531" cy="8163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/>
                </a:solidFill>
              </a:rPr>
              <a:t>Guiding Principles developed by Clinical Excellence and      The Resource Group will guide clinical decisions</a:t>
            </a:r>
          </a:p>
        </p:txBody>
      </p:sp>
      <p:pic>
        <p:nvPicPr>
          <p:cNvPr id="1026" name="Picture 2" descr="T:\DEP09500\Communications Toolkit\Photos, Diagrams, and Maps\Stock Photos\Executive-Orientation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89" y="2755075"/>
            <a:ext cx="4197412" cy="28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he Resource Group - 2016">
      <a:dk1>
        <a:srgbClr val="000000"/>
      </a:dk1>
      <a:lt1>
        <a:sysClr val="window" lastClr="FFFFFF"/>
      </a:lt1>
      <a:dk2>
        <a:srgbClr val="77787B"/>
      </a:dk2>
      <a:lt2>
        <a:srgbClr val="C9CACC"/>
      </a:lt2>
      <a:accent1>
        <a:srgbClr val="61259E"/>
      </a:accent1>
      <a:accent2>
        <a:srgbClr val="143D8D"/>
      </a:accent2>
      <a:accent3>
        <a:srgbClr val="0B79BF"/>
      </a:accent3>
      <a:accent4>
        <a:srgbClr val="00AEEF"/>
      </a:accent4>
      <a:accent5>
        <a:srgbClr val="EE2E24"/>
      </a:accent5>
      <a:accent6>
        <a:srgbClr val="F78F1E"/>
      </a:accent6>
      <a:hlink>
        <a:srgbClr val="143D8D"/>
      </a:hlink>
      <a:folHlink>
        <a:srgbClr val="61259E"/>
      </a:folHlink>
    </a:clrScheme>
    <a:fontScheme name="The Resource Group - 2016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5AA468AD08A345998C21464AE1F4F8" ma:contentTypeVersion="0" ma:contentTypeDescription="Create a new document." ma:contentTypeScope="" ma:versionID="ef5793f3e69928abe2c81e9dd8e29b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1A914-26E2-4D62-86CE-73BDEC377FA3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01AD53-A762-438A-8B6D-B2F63D1E54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1677C-485F-4DC5-8726-8C88EE6E86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1389</TotalTime>
  <Words>995</Words>
  <Application>Microsoft Office PowerPoint</Application>
  <PresentationFormat>On-screen Show (4:3)</PresentationFormat>
  <Paragraphs>336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The Resource Group</vt:lpstr>
      <vt:lpstr>The Resource Group By The Numbers</vt:lpstr>
      <vt:lpstr>The Resource Group’s Breadth</vt:lpstr>
      <vt:lpstr>Results Driven</vt:lpstr>
      <vt:lpstr>Value Realization Equation™</vt:lpstr>
      <vt:lpstr>Contract Portfolio – Categories of Interest</vt:lpstr>
      <vt:lpstr>Our Experience at Non-Acute Facilities </vt:lpstr>
      <vt:lpstr>Four Pillars of User-Directed Strategic Sourcing™ </vt:lpstr>
      <vt:lpstr>User-Directed Strategic Sourcing™: Affinity Group and Decision Teams</vt:lpstr>
      <vt:lpstr>User-Directed Strategic Sourcing™: Simplification of Decision-Making</vt:lpstr>
      <vt:lpstr>Integrated to Accelerate Change and Results</vt:lpstr>
      <vt:lpstr>Talent Investment</vt:lpstr>
      <vt:lpstr>Talent Investment</vt:lpstr>
      <vt:lpstr>PowerPoint Presentation</vt:lpstr>
    </vt:vector>
  </TitlesOfParts>
  <Company>AHIS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Realization Model</dc:title>
  <dc:creator>Baum, Kevin D.</dc:creator>
  <cp:lastModifiedBy>Kitchens, Jerry L</cp:lastModifiedBy>
  <cp:revision>94</cp:revision>
  <cp:lastPrinted>2016-09-30T19:57:31Z</cp:lastPrinted>
  <dcterms:created xsi:type="dcterms:W3CDTF">2016-05-26T13:59:29Z</dcterms:created>
  <dcterms:modified xsi:type="dcterms:W3CDTF">2016-11-14T18:56:27Z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0x0101008F5AA468AD08A345998C21464AE1F4F8</vt:lpwstr>
  </property>
</Properties>
</file>